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4"/>
  </p:notesMasterIdLst>
  <p:sldIdLst>
    <p:sldId id="256" r:id="rId2"/>
    <p:sldId id="304" r:id="rId3"/>
    <p:sldId id="258" r:id="rId4"/>
    <p:sldId id="260" r:id="rId5"/>
    <p:sldId id="257" r:id="rId6"/>
    <p:sldId id="296" r:id="rId7"/>
    <p:sldId id="267" r:id="rId8"/>
    <p:sldId id="261" r:id="rId9"/>
    <p:sldId id="270" r:id="rId10"/>
    <p:sldId id="292" r:id="rId11"/>
    <p:sldId id="279" r:id="rId12"/>
    <p:sldId id="297" r:id="rId13"/>
    <p:sldId id="298" r:id="rId14"/>
    <p:sldId id="299" r:id="rId15"/>
    <p:sldId id="300" r:id="rId16"/>
    <p:sldId id="302" r:id="rId17"/>
    <p:sldId id="273" r:id="rId18"/>
    <p:sldId id="303" r:id="rId19"/>
    <p:sldId id="294" r:id="rId20"/>
    <p:sldId id="295" r:id="rId21"/>
    <p:sldId id="272" r:id="rId22"/>
    <p:sldId id="301" r:id="rId23"/>
  </p:sldIdLst>
  <p:sldSz cx="9144000" cy="5143500" type="screen16x9"/>
  <p:notesSz cx="6858000" cy="9144000"/>
  <p:embeddedFontLst>
    <p:embeddedFont>
      <p:font typeface="Fira Sans Condensed" panose="020B0503050000020004" pitchFamily="34" charset="0"/>
      <p:regular r:id="rId25"/>
      <p:bold r:id="rId26"/>
      <p:italic r:id="rId27"/>
      <p:boldItalic r:id="rId28"/>
    </p:embeddedFont>
    <p:embeddedFont>
      <p:font typeface="Fira Sans Condensed Light" panose="020B0403050000020004" pitchFamily="34" charset="0"/>
      <p:regular r:id="rId29"/>
      <p:bold r:id="rId30"/>
      <p:italic r:id="rId31"/>
      <p:boldItalic r:id="rId32"/>
    </p:embeddedFont>
    <p:embeddedFont>
      <p:font typeface="Rajdhani" panose="020B0604020202020204" charset="0"/>
      <p:regular r:id="rId33"/>
      <p:bold r:id="rId34"/>
    </p:embeddedFont>
    <p:embeddedFont>
      <p:font typeface="Roboto Condensed Light" panose="02000000000000000000" pitchFamily="2" charset="0"/>
      <p:regular r:id="rId35"/>
      <p:italic r:id="rId36"/>
    </p:embeddedFont>
    <p:embeddedFont>
      <p:font typeface="Sitka Banner" panose="02000505000000020004"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25">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D21E974-D755-4593-B324-211B9AD1140D}">
  <a:tblStyle styleId="{7D21E974-D755-4593-B324-211B9AD1140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5" autoAdjust="0"/>
    <p:restoredTop sz="94660"/>
  </p:normalViewPr>
  <p:slideViewPr>
    <p:cSldViewPr snapToGrid="0">
      <p:cViewPr varScale="1">
        <p:scale>
          <a:sx n="90" d="100"/>
          <a:sy n="90" d="100"/>
        </p:scale>
        <p:origin x="756" y="84"/>
      </p:cViewPr>
      <p:guideLst>
        <p:guide orient="horz" pos="625"/>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98AA75-543F-4288-A5D2-E22811BFBF9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34572C86-0D07-4367-AC90-FD9BAE15819E}">
      <dgm:prSet phldrT="[Text]" custT="1"/>
      <dgm:spPr/>
      <dgm:t>
        <a:bodyPr/>
        <a:lstStyle/>
        <a:p>
          <a:r>
            <a:rPr lang="en-US" sz="1500" b="1" i="0" dirty="0">
              <a:solidFill>
                <a:schemeClr val="tx2"/>
              </a:solidFill>
              <a:latin typeface="Fira Sans Condensed" panose="020B0503050000020004" pitchFamily="34" charset="0"/>
            </a:rPr>
            <a:t>Convolutional Layer</a:t>
          </a:r>
          <a:endParaRPr lang="en-US" sz="1500" dirty="0">
            <a:solidFill>
              <a:schemeClr val="tx2"/>
            </a:solidFill>
            <a:latin typeface="Fira Sans Condensed" panose="020B0503050000020004" pitchFamily="34" charset="0"/>
          </a:endParaRPr>
        </a:p>
      </dgm:t>
    </dgm:pt>
    <dgm:pt modelId="{B9F34631-5515-4C78-B2CF-8AF09B3FEE3E}" type="parTrans" cxnId="{9C2B3EFB-1312-45FB-825E-35151A9F5C49}">
      <dgm:prSet/>
      <dgm:spPr/>
      <dgm:t>
        <a:bodyPr/>
        <a:lstStyle/>
        <a:p>
          <a:endParaRPr lang="en-US"/>
        </a:p>
      </dgm:t>
    </dgm:pt>
    <dgm:pt modelId="{3FD7764C-1735-45B1-8AE3-9A80B81BE143}" type="sibTrans" cxnId="{9C2B3EFB-1312-45FB-825E-35151A9F5C49}">
      <dgm:prSet/>
      <dgm:spPr/>
      <dgm:t>
        <a:bodyPr/>
        <a:lstStyle/>
        <a:p>
          <a:endParaRPr lang="en-US"/>
        </a:p>
      </dgm:t>
    </dgm:pt>
    <dgm:pt modelId="{A83B7CAF-8811-422B-8F85-BF9A2872BA98}">
      <dgm:prSet phldrT="[Text]" custT="1"/>
      <dgm:spPr/>
      <dgm:t>
        <a:bodyPr/>
        <a:lstStyle/>
        <a:p>
          <a:r>
            <a:rPr lang="en-US" sz="1400" b="1" i="0" dirty="0">
              <a:solidFill>
                <a:schemeClr val="tx2"/>
              </a:solidFill>
              <a:latin typeface="Fira Sans Condensed" panose="020B0503050000020004" pitchFamily="34" charset="0"/>
            </a:rPr>
            <a:t>Pooling Layer</a:t>
          </a:r>
          <a:endParaRPr lang="en-US" sz="1400" dirty="0">
            <a:solidFill>
              <a:schemeClr val="tx2"/>
            </a:solidFill>
            <a:latin typeface="Fira Sans Condensed" panose="020B0503050000020004" pitchFamily="34" charset="0"/>
          </a:endParaRPr>
        </a:p>
      </dgm:t>
    </dgm:pt>
    <dgm:pt modelId="{583CA77E-99D6-4411-A649-55E587BB8D4C}" type="parTrans" cxnId="{3364A7CD-CDBF-406F-95A9-5B186FEAD2F5}">
      <dgm:prSet/>
      <dgm:spPr/>
      <dgm:t>
        <a:bodyPr/>
        <a:lstStyle/>
        <a:p>
          <a:endParaRPr lang="en-US"/>
        </a:p>
      </dgm:t>
    </dgm:pt>
    <dgm:pt modelId="{A5630E03-386C-40A0-8A5E-A1DBE5C98D9D}" type="sibTrans" cxnId="{3364A7CD-CDBF-406F-95A9-5B186FEAD2F5}">
      <dgm:prSet/>
      <dgm:spPr/>
      <dgm:t>
        <a:bodyPr/>
        <a:lstStyle/>
        <a:p>
          <a:endParaRPr lang="en-US"/>
        </a:p>
      </dgm:t>
    </dgm:pt>
    <dgm:pt modelId="{154B59FD-1BC2-419F-9BF6-D75D17A13DBD}">
      <dgm:prSet phldrT="[Text]" custT="1"/>
      <dgm:spPr/>
      <dgm:t>
        <a:bodyPr/>
        <a:lstStyle/>
        <a:p>
          <a:r>
            <a:rPr lang="en-US" sz="1400" b="1" i="0" dirty="0">
              <a:solidFill>
                <a:schemeClr val="tx2"/>
              </a:solidFill>
              <a:latin typeface="Fira Sans Condensed" panose="020B0503050000020004" pitchFamily="34" charset="0"/>
            </a:rPr>
            <a:t>Fully-Connected Layer</a:t>
          </a:r>
          <a:endParaRPr lang="en-US" sz="1400" dirty="0">
            <a:solidFill>
              <a:schemeClr val="tx2"/>
            </a:solidFill>
            <a:latin typeface="Fira Sans Condensed" panose="020B0503050000020004" pitchFamily="34" charset="0"/>
          </a:endParaRPr>
        </a:p>
      </dgm:t>
    </dgm:pt>
    <dgm:pt modelId="{1BE7C62B-8337-4A8E-8438-EC515D374AE7}" type="parTrans" cxnId="{7C685F34-B7E1-477F-9CBA-3A207C946B1D}">
      <dgm:prSet/>
      <dgm:spPr/>
      <dgm:t>
        <a:bodyPr/>
        <a:lstStyle/>
        <a:p>
          <a:endParaRPr lang="en-US"/>
        </a:p>
      </dgm:t>
    </dgm:pt>
    <dgm:pt modelId="{8F96B517-4735-4C4C-BC02-8B7C759D9F0D}" type="sibTrans" cxnId="{7C685F34-B7E1-477F-9CBA-3A207C946B1D}">
      <dgm:prSet/>
      <dgm:spPr/>
      <dgm:t>
        <a:bodyPr/>
        <a:lstStyle/>
        <a:p>
          <a:endParaRPr lang="en-US"/>
        </a:p>
      </dgm:t>
    </dgm:pt>
    <dgm:pt modelId="{92C2202A-6C7B-4892-8D90-FD2012ADBA3A}">
      <dgm:prSet custT="1"/>
      <dgm:spPr/>
      <dgm:t>
        <a:bodyPr/>
        <a:lstStyle/>
        <a:p>
          <a:r>
            <a:rPr lang="en-US" sz="1400" b="0" i="0" dirty="0">
              <a:solidFill>
                <a:schemeClr val="tx2"/>
              </a:solidFill>
              <a:latin typeface="Fira Sans Condensed" panose="020B0503050000020004" pitchFamily="34" charset="0"/>
            </a:rPr>
            <a:t>This layer extracts high-level input features from input data and passes those features to the next layer in the form of feature maps.</a:t>
          </a:r>
          <a:endParaRPr lang="en-US" sz="1400" dirty="0">
            <a:solidFill>
              <a:schemeClr val="tx2"/>
            </a:solidFill>
            <a:latin typeface="Fira Sans Condensed" panose="020B0503050000020004" pitchFamily="34" charset="0"/>
          </a:endParaRPr>
        </a:p>
      </dgm:t>
    </dgm:pt>
    <dgm:pt modelId="{E0A72170-A33B-4F2F-84A0-21FA8FD500FC}" type="parTrans" cxnId="{4A28AA76-D565-4AAA-B0C7-D70F2808E2D0}">
      <dgm:prSet/>
      <dgm:spPr/>
      <dgm:t>
        <a:bodyPr/>
        <a:lstStyle/>
        <a:p>
          <a:endParaRPr lang="en-US"/>
        </a:p>
      </dgm:t>
    </dgm:pt>
    <dgm:pt modelId="{64A741E1-C73B-404E-9365-75173C55C2AF}" type="sibTrans" cxnId="{4A28AA76-D565-4AAA-B0C7-D70F2808E2D0}">
      <dgm:prSet/>
      <dgm:spPr/>
      <dgm:t>
        <a:bodyPr/>
        <a:lstStyle/>
        <a:p>
          <a:endParaRPr lang="en-US"/>
        </a:p>
      </dgm:t>
    </dgm:pt>
    <dgm:pt modelId="{4BAEBD19-9FD0-403E-8CD0-0951768673CC}">
      <dgm:prSet custT="1"/>
      <dgm:spPr/>
      <dgm:t>
        <a:bodyPr/>
        <a:lstStyle/>
        <a:p>
          <a:r>
            <a:rPr lang="en-US" sz="1400" b="0" i="0" dirty="0">
              <a:solidFill>
                <a:schemeClr val="tx2"/>
              </a:solidFill>
              <a:latin typeface="Fira Sans Condensed" panose="020B0503050000020004" pitchFamily="34" charset="0"/>
            </a:rPr>
            <a:t>It is used to reduce the dimensions of data by applying pooling on the feature map to generate new feature maps with reduced dimensions. PL takes either maximum or average in the old feature map within a given stride</a:t>
          </a:r>
          <a:r>
            <a:rPr lang="en-US" sz="1500" b="0" i="0" dirty="0"/>
            <a:t>.</a:t>
          </a:r>
          <a:endParaRPr lang="en-US" sz="1500" dirty="0"/>
        </a:p>
      </dgm:t>
    </dgm:pt>
    <dgm:pt modelId="{41A4F666-EFA4-4BCB-8D46-2BC03D11BB1D}" type="parTrans" cxnId="{0E6BC2DC-15DF-4FD6-A970-466BB32FD970}">
      <dgm:prSet/>
      <dgm:spPr/>
      <dgm:t>
        <a:bodyPr/>
        <a:lstStyle/>
        <a:p>
          <a:endParaRPr lang="en-US"/>
        </a:p>
      </dgm:t>
    </dgm:pt>
    <dgm:pt modelId="{108AE9A4-82FB-45D5-8DBA-3658D9C3DAB8}" type="sibTrans" cxnId="{0E6BC2DC-15DF-4FD6-A970-466BB32FD970}">
      <dgm:prSet/>
      <dgm:spPr/>
      <dgm:t>
        <a:bodyPr/>
        <a:lstStyle/>
        <a:p>
          <a:endParaRPr lang="en-US"/>
        </a:p>
      </dgm:t>
    </dgm:pt>
    <dgm:pt modelId="{9634910E-F062-42CB-BB0E-8B7BD9866218}">
      <dgm:prSet custT="1"/>
      <dgm:spPr/>
      <dgm:t>
        <a:bodyPr/>
        <a:lstStyle/>
        <a:p>
          <a:r>
            <a:rPr lang="en-US" sz="1400" b="0" i="0" dirty="0">
              <a:solidFill>
                <a:schemeClr val="tx2"/>
              </a:solidFill>
              <a:latin typeface="Fira Sans Condensed" panose="020B0503050000020004" pitchFamily="34" charset="0"/>
            </a:rPr>
            <a:t>Finally, the task of classification is done by the FC layer. Probability scores are calculated for each class label by a popular activation function called the </a:t>
          </a:r>
          <a:r>
            <a:rPr lang="en-US" sz="1400" b="0" i="0" dirty="0" err="1">
              <a:solidFill>
                <a:schemeClr val="tx2"/>
              </a:solidFill>
              <a:latin typeface="Fira Sans Condensed" panose="020B0503050000020004" pitchFamily="34" charset="0"/>
            </a:rPr>
            <a:t>softmax</a:t>
          </a:r>
          <a:r>
            <a:rPr lang="en-US" sz="1400" b="0" i="0" dirty="0">
              <a:solidFill>
                <a:schemeClr val="tx2"/>
              </a:solidFill>
              <a:latin typeface="Fira Sans Condensed" panose="020B0503050000020004" pitchFamily="34" charset="0"/>
            </a:rPr>
            <a:t> function.</a:t>
          </a:r>
          <a:endParaRPr lang="en-US" sz="1400" dirty="0">
            <a:solidFill>
              <a:schemeClr val="tx2"/>
            </a:solidFill>
            <a:latin typeface="Fira Sans Condensed" panose="020B0503050000020004" pitchFamily="34" charset="0"/>
          </a:endParaRPr>
        </a:p>
      </dgm:t>
    </dgm:pt>
    <dgm:pt modelId="{4C4D3A80-B112-49B3-ABFA-233B6DB034FC}" type="parTrans" cxnId="{9405587D-EFDA-4F28-A0CB-C719DC6C97F7}">
      <dgm:prSet/>
      <dgm:spPr/>
      <dgm:t>
        <a:bodyPr/>
        <a:lstStyle/>
        <a:p>
          <a:endParaRPr lang="en-US"/>
        </a:p>
      </dgm:t>
    </dgm:pt>
    <dgm:pt modelId="{86B70C05-083C-46AF-8B28-7D07F9F56AF4}" type="sibTrans" cxnId="{9405587D-EFDA-4F28-A0CB-C719DC6C97F7}">
      <dgm:prSet/>
      <dgm:spPr/>
      <dgm:t>
        <a:bodyPr/>
        <a:lstStyle/>
        <a:p>
          <a:endParaRPr lang="en-US"/>
        </a:p>
      </dgm:t>
    </dgm:pt>
    <dgm:pt modelId="{BC80B49D-80E4-49C7-8247-551E997F37BC}" type="pres">
      <dgm:prSet presAssocID="{FE98AA75-543F-4288-A5D2-E22811BFBF91}" presName="linear" presStyleCnt="0">
        <dgm:presLayoutVars>
          <dgm:dir/>
          <dgm:animLvl val="lvl"/>
          <dgm:resizeHandles val="exact"/>
        </dgm:presLayoutVars>
      </dgm:prSet>
      <dgm:spPr/>
    </dgm:pt>
    <dgm:pt modelId="{B1125A44-AC34-484A-82FF-7508C7EC8E8B}" type="pres">
      <dgm:prSet presAssocID="{34572C86-0D07-4367-AC90-FD9BAE15819E}" presName="parentLin" presStyleCnt="0"/>
      <dgm:spPr/>
    </dgm:pt>
    <dgm:pt modelId="{70DE7898-9E51-4D9A-8BF4-2525C81D5F3C}" type="pres">
      <dgm:prSet presAssocID="{34572C86-0D07-4367-AC90-FD9BAE15819E}" presName="parentLeftMargin" presStyleLbl="node1" presStyleIdx="0" presStyleCnt="3"/>
      <dgm:spPr/>
    </dgm:pt>
    <dgm:pt modelId="{6D9D8719-AB2A-4E69-B475-ACC4980FF863}" type="pres">
      <dgm:prSet presAssocID="{34572C86-0D07-4367-AC90-FD9BAE15819E}" presName="parentText" presStyleLbl="node1" presStyleIdx="0" presStyleCnt="3">
        <dgm:presLayoutVars>
          <dgm:chMax val="0"/>
          <dgm:bulletEnabled val="1"/>
        </dgm:presLayoutVars>
      </dgm:prSet>
      <dgm:spPr/>
    </dgm:pt>
    <dgm:pt modelId="{0F7A575D-151F-41BD-8B82-279D6631838D}" type="pres">
      <dgm:prSet presAssocID="{34572C86-0D07-4367-AC90-FD9BAE15819E}" presName="negativeSpace" presStyleCnt="0"/>
      <dgm:spPr/>
    </dgm:pt>
    <dgm:pt modelId="{3F246072-E677-40A5-B0DA-AAE0AC4711BC}" type="pres">
      <dgm:prSet presAssocID="{34572C86-0D07-4367-AC90-FD9BAE15819E}" presName="childText" presStyleLbl="conFgAcc1" presStyleIdx="0" presStyleCnt="3">
        <dgm:presLayoutVars>
          <dgm:bulletEnabled val="1"/>
        </dgm:presLayoutVars>
      </dgm:prSet>
      <dgm:spPr/>
    </dgm:pt>
    <dgm:pt modelId="{D385E4B6-9932-4203-AEE2-3E753E8B850D}" type="pres">
      <dgm:prSet presAssocID="{3FD7764C-1735-45B1-8AE3-9A80B81BE143}" presName="spaceBetweenRectangles" presStyleCnt="0"/>
      <dgm:spPr/>
    </dgm:pt>
    <dgm:pt modelId="{425FB1D9-E889-4F1F-A1B5-4270EE165A54}" type="pres">
      <dgm:prSet presAssocID="{A83B7CAF-8811-422B-8F85-BF9A2872BA98}" presName="parentLin" presStyleCnt="0"/>
      <dgm:spPr/>
    </dgm:pt>
    <dgm:pt modelId="{3D4BCB35-7E5A-4610-A3A5-8C6C4F3C68C3}" type="pres">
      <dgm:prSet presAssocID="{A83B7CAF-8811-422B-8F85-BF9A2872BA98}" presName="parentLeftMargin" presStyleLbl="node1" presStyleIdx="0" presStyleCnt="3"/>
      <dgm:spPr/>
    </dgm:pt>
    <dgm:pt modelId="{C01A11F3-40B2-4BCD-8DB8-E72AE497C7BD}" type="pres">
      <dgm:prSet presAssocID="{A83B7CAF-8811-422B-8F85-BF9A2872BA98}" presName="parentText" presStyleLbl="node1" presStyleIdx="1" presStyleCnt="3">
        <dgm:presLayoutVars>
          <dgm:chMax val="0"/>
          <dgm:bulletEnabled val="1"/>
        </dgm:presLayoutVars>
      </dgm:prSet>
      <dgm:spPr/>
    </dgm:pt>
    <dgm:pt modelId="{AEED2485-0BDA-475E-99AE-9735BD639AFE}" type="pres">
      <dgm:prSet presAssocID="{A83B7CAF-8811-422B-8F85-BF9A2872BA98}" presName="negativeSpace" presStyleCnt="0"/>
      <dgm:spPr/>
    </dgm:pt>
    <dgm:pt modelId="{77DA9792-90C4-46B5-AA81-D652D27362CE}" type="pres">
      <dgm:prSet presAssocID="{A83B7CAF-8811-422B-8F85-BF9A2872BA98}" presName="childText" presStyleLbl="conFgAcc1" presStyleIdx="1" presStyleCnt="3">
        <dgm:presLayoutVars>
          <dgm:bulletEnabled val="1"/>
        </dgm:presLayoutVars>
      </dgm:prSet>
      <dgm:spPr/>
    </dgm:pt>
    <dgm:pt modelId="{914E7387-EC52-4D7F-AE4D-DC4FAA664EA1}" type="pres">
      <dgm:prSet presAssocID="{A5630E03-386C-40A0-8A5E-A1DBE5C98D9D}" presName="spaceBetweenRectangles" presStyleCnt="0"/>
      <dgm:spPr/>
    </dgm:pt>
    <dgm:pt modelId="{24DF8760-E412-42D8-A617-4CF8E313F7CD}" type="pres">
      <dgm:prSet presAssocID="{154B59FD-1BC2-419F-9BF6-D75D17A13DBD}" presName="parentLin" presStyleCnt="0"/>
      <dgm:spPr/>
    </dgm:pt>
    <dgm:pt modelId="{DDC6A19F-997C-46FF-8A5B-71C84B63B3E8}" type="pres">
      <dgm:prSet presAssocID="{154B59FD-1BC2-419F-9BF6-D75D17A13DBD}" presName="parentLeftMargin" presStyleLbl="node1" presStyleIdx="1" presStyleCnt="3"/>
      <dgm:spPr/>
    </dgm:pt>
    <dgm:pt modelId="{FD98F159-7AF1-487E-BB1E-E5F9B28E9EC7}" type="pres">
      <dgm:prSet presAssocID="{154B59FD-1BC2-419F-9BF6-D75D17A13DBD}" presName="parentText" presStyleLbl="node1" presStyleIdx="2" presStyleCnt="3">
        <dgm:presLayoutVars>
          <dgm:chMax val="0"/>
          <dgm:bulletEnabled val="1"/>
        </dgm:presLayoutVars>
      </dgm:prSet>
      <dgm:spPr/>
    </dgm:pt>
    <dgm:pt modelId="{B99CE30C-9705-4022-9635-224FF8AA5FD8}" type="pres">
      <dgm:prSet presAssocID="{154B59FD-1BC2-419F-9BF6-D75D17A13DBD}" presName="negativeSpace" presStyleCnt="0"/>
      <dgm:spPr/>
    </dgm:pt>
    <dgm:pt modelId="{279F1D3B-400A-4B78-818E-EA3AF43AC28C}" type="pres">
      <dgm:prSet presAssocID="{154B59FD-1BC2-419F-9BF6-D75D17A13DBD}" presName="childText" presStyleLbl="conFgAcc1" presStyleIdx="2" presStyleCnt="3">
        <dgm:presLayoutVars>
          <dgm:bulletEnabled val="1"/>
        </dgm:presLayoutVars>
      </dgm:prSet>
      <dgm:spPr/>
    </dgm:pt>
  </dgm:ptLst>
  <dgm:cxnLst>
    <dgm:cxn modelId="{4E66D208-441F-4089-90B5-6AD4D9476DE9}" type="presOf" srcId="{154B59FD-1BC2-419F-9BF6-D75D17A13DBD}" destId="{FD98F159-7AF1-487E-BB1E-E5F9B28E9EC7}" srcOrd="1" destOrd="0" presId="urn:microsoft.com/office/officeart/2005/8/layout/list1"/>
    <dgm:cxn modelId="{7C685F34-B7E1-477F-9CBA-3A207C946B1D}" srcId="{FE98AA75-543F-4288-A5D2-E22811BFBF91}" destId="{154B59FD-1BC2-419F-9BF6-D75D17A13DBD}" srcOrd="2" destOrd="0" parTransId="{1BE7C62B-8337-4A8E-8438-EC515D374AE7}" sibTransId="{8F96B517-4735-4C4C-BC02-8B7C759D9F0D}"/>
    <dgm:cxn modelId="{96A23F47-65A2-4DBA-8B31-797BE494D04E}" type="presOf" srcId="{34572C86-0D07-4367-AC90-FD9BAE15819E}" destId="{6D9D8719-AB2A-4E69-B475-ACC4980FF863}" srcOrd="1" destOrd="0" presId="urn:microsoft.com/office/officeart/2005/8/layout/list1"/>
    <dgm:cxn modelId="{4A28AA76-D565-4AAA-B0C7-D70F2808E2D0}" srcId="{34572C86-0D07-4367-AC90-FD9BAE15819E}" destId="{92C2202A-6C7B-4892-8D90-FD2012ADBA3A}" srcOrd="0" destOrd="0" parTransId="{E0A72170-A33B-4F2F-84A0-21FA8FD500FC}" sibTransId="{64A741E1-C73B-404E-9365-75173C55C2AF}"/>
    <dgm:cxn modelId="{9405587D-EFDA-4F28-A0CB-C719DC6C97F7}" srcId="{154B59FD-1BC2-419F-9BF6-D75D17A13DBD}" destId="{9634910E-F062-42CB-BB0E-8B7BD9866218}" srcOrd="0" destOrd="0" parTransId="{4C4D3A80-B112-49B3-ABFA-233B6DB034FC}" sibTransId="{86B70C05-083C-46AF-8B28-7D07F9F56AF4}"/>
    <dgm:cxn modelId="{1CC41788-84CA-4E04-A82A-43501C033026}" type="presOf" srcId="{FE98AA75-543F-4288-A5D2-E22811BFBF91}" destId="{BC80B49D-80E4-49C7-8247-551E997F37BC}" srcOrd="0" destOrd="0" presId="urn:microsoft.com/office/officeart/2005/8/layout/list1"/>
    <dgm:cxn modelId="{11646E9A-EABC-4DFB-B975-B5604BC9BB51}" type="presOf" srcId="{4BAEBD19-9FD0-403E-8CD0-0951768673CC}" destId="{77DA9792-90C4-46B5-AA81-D652D27362CE}" srcOrd="0" destOrd="0" presId="urn:microsoft.com/office/officeart/2005/8/layout/list1"/>
    <dgm:cxn modelId="{14F94BA1-07FB-4412-84F8-770CA3279DE4}" type="presOf" srcId="{A83B7CAF-8811-422B-8F85-BF9A2872BA98}" destId="{3D4BCB35-7E5A-4610-A3A5-8C6C4F3C68C3}" srcOrd="0" destOrd="0" presId="urn:microsoft.com/office/officeart/2005/8/layout/list1"/>
    <dgm:cxn modelId="{65528BA6-6D59-4F5D-8278-59C0A3A4A7E1}" type="presOf" srcId="{34572C86-0D07-4367-AC90-FD9BAE15819E}" destId="{70DE7898-9E51-4D9A-8BF4-2525C81D5F3C}" srcOrd="0" destOrd="0" presId="urn:microsoft.com/office/officeart/2005/8/layout/list1"/>
    <dgm:cxn modelId="{8368E2AD-20E5-493B-A636-4EC9162CD3C3}" type="presOf" srcId="{154B59FD-1BC2-419F-9BF6-D75D17A13DBD}" destId="{DDC6A19F-997C-46FF-8A5B-71C84B63B3E8}" srcOrd="0" destOrd="0" presId="urn:microsoft.com/office/officeart/2005/8/layout/list1"/>
    <dgm:cxn modelId="{4A0F92CA-6636-4A8C-A240-F784494C59B4}" type="presOf" srcId="{92C2202A-6C7B-4892-8D90-FD2012ADBA3A}" destId="{3F246072-E677-40A5-B0DA-AAE0AC4711BC}" srcOrd="0" destOrd="0" presId="urn:microsoft.com/office/officeart/2005/8/layout/list1"/>
    <dgm:cxn modelId="{3364A7CD-CDBF-406F-95A9-5B186FEAD2F5}" srcId="{FE98AA75-543F-4288-A5D2-E22811BFBF91}" destId="{A83B7CAF-8811-422B-8F85-BF9A2872BA98}" srcOrd="1" destOrd="0" parTransId="{583CA77E-99D6-4411-A649-55E587BB8D4C}" sibTransId="{A5630E03-386C-40A0-8A5E-A1DBE5C98D9D}"/>
    <dgm:cxn modelId="{0E6BC2DC-15DF-4FD6-A970-466BB32FD970}" srcId="{A83B7CAF-8811-422B-8F85-BF9A2872BA98}" destId="{4BAEBD19-9FD0-403E-8CD0-0951768673CC}" srcOrd="0" destOrd="0" parTransId="{41A4F666-EFA4-4BCB-8D46-2BC03D11BB1D}" sibTransId="{108AE9A4-82FB-45D5-8DBA-3658D9C3DAB8}"/>
    <dgm:cxn modelId="{D4AEE1E4-50EB-4643-8AF3-C8F4108F97CB}" type="presOf" srcId="{9634910E-F062-42CB-BB0E-8B7BD9866218}" destId="{279F1D3B-400A-4B78-818E-EA3AF43AC28C}" srcOrd="0" destOrd="0" presId="urn:microsoft.com/office/officeart/2005/8/layout/list1"/>
    <dgm:cxn modelId="{99CBB6F6-739B-40ED-A9BA-A285D65B99F2}" type="presOf" srcId="{A83B7CAF-8811-422B-8F85-BF9A2872BA98}" destId="{C01A11F3-40B2-4BCD-8DB8-E72AE497C7BD}" srcOrd="1" destOrd="0" presId="urn:microsoft.com/office/officeart/2005/8/layout/list1"/>
    <dgm:cxn modelId="{9C2B3EFB-1312-45FB-825E-35151A9F5C49}" srcId="{FE98AA75-543F-4288-A5D2-E22811BFBF91}" destId="{34572C86-0D07-4367-AC90-FD9BAE15819E}" srcOrd="0" destOrd="0" parTransId="{B9F34631-5515-4C78-B2CF-8AF09B3FEE3E}" sibTransId="{3FD7764C-1735-45B1-8AE3-9A80B81BE143}"/>
    <dgm:cxn modelId="{B1F07DF8-3852-4199-A671-ECCC0C7F9AEC}" type="presParOf" srcId="{BC80B49D-80E4-49C7-8247-551E997F37BC}" destId="{B1125A44-AC34-484A-82FF-7508C7EC8E8B}" srcOrd="0" destOrd="0" presId="urn:microsoft.com/office/officeart/2005/8/layout/list1"/>
    <dgm:cxn modelId="{9D41A2AA-01C4-438C-9457-2F6E22C5B9A2}" type="presParOf" srcId="{B1125A44-AC34-484A-82FF-7508C7EC8E8B}" destId="{70DE7898-9E51-4D9A-8BF4-2525C81D5F3C}" srcOrd="0" destOrd="0" presId="urn:microsoft.com/office/officeart/2005/8/layout/list1"/>
    <dgm:cxn modelId="{4DEFEB52-4B11-4866-96DB-108CC8298F16}" type="presParOf" srcId="{B1125A44-AC34-484A-82FF-7508C7EC8E8B}" destId="{6D9D8719-AB2A-4E69-B475-ACC4980FF863}" srcOrd="1" destOrd="0" presId="urn:microsoft.com/office/officeart/2005/8/layout/list1"/>
    <dgm:cxn modelId="{3463E1E0-C0AA-477D-AEDA-A5B2368713D0}" type="presParOf" srcId="{BC80B49D-80E4-49C7-8247-551E997F37BC}" destId="{0F7A575D-151F-41BD-8B82-279D6631838D}" srcOrd="1" destOrd="0" presId="urn:microsoft.com/office/officeart/2005/8/layout/list1"/>
    <dgm:cxn modelId="{11E27BC6-DF15-4962-A5C7-ED5646E83B02}" type="presParOf" srcId="{BC80B49D-80E4-49C7-8247-551E997F37BC}" destId="{3F246072-E677-40A5-B0DA-AAE0AC4711BC}" srcOrd="2" destOrd="0" presId="urn:microsoft.com/office/officeart/2005/8/layout/list1"/>
    <dgm:cxn modelId="{4F5BDE24-2E6F-44F6-9CDA-15319CAF57C8}" type="presParOf" srcId="{BC80B49D-80E4-49C7-8247-551E997F37BC}" destId="{D385E4B6-9932-4203-AEE2-3E753E8B850D}" srcOrd="3" destOrd="0" presId="urn:microsoft.com/office/officeart/2005/8/layout/list1"/>
    <dgm:cxn modelId="{955DC126-26AC-41D2-AF15-B6542A69CF33}" type="presParOf" srcId="{BC80B49D-80E4-49C7-8247-551E997F37BC}" destId="{425FB1D9-E889-4F1F-A1B5-4270EE165A54}" srcOrd="4" destOrd="0" presId="urn:microsoft.com/office/officeart/2005/8/layout/list1"/>
    <dgm:cxn modelId="{B0F222FD-F54B-4D3A-BC43-425BC9431C55}" type="presParOf" srcId="{425FB1D9-E889-4F1F-A1B5-4270EE165A54}" destId="{3D4BCB35-7E5A-4610-A3A5-8C6C4F3C68C3}" srcOrd="0" destOrd="0" presId="urn:microsoft.com/office/officeart/2005/8/layout/list1"/>
    <dgm:cxn modelId="{B460F3F8-72B9-4A83-82D6-57F69F741420}" type="presParOf" srcId="{425FB1D9-E889-4F1F-A1B5-4270EE165A54}" destId="{C01A11F3-40B2-4BCD-8DB8-E72AE497C7BD}" srcOrd="1" destOrd="0" presId="urn:microsoft.com/office/officeart/2005/8/layout/list1"/>
    <dgm:cxn modelId="{DFD0B20E-A272-4CDB-97FB-57416F67F5B4}" type="presParOf" srcId="{BC80B49D-80E4-49C7-8247-551E997F37BC}" destId="{AEED2485-0BDA-475E-99AE-9735BD639AFE}" srcOrd="5" destOrd="0" presId="urn:microsoft.com/office/officeart/2005/8/layout/list1"/>
    <dgm:cxn modelId="{21325BE2-B8EB-4F03-9656-1E4E2A098405}" type="presParOf" srcId="{BC80B49D-80E4-49C7-8247-551E997F37BC}" destId="{77DA9792-90C4-46B5-AA81-D652D27362CE}" srcOrd="6" destOrd="0" presId="urn:microsoft.com/office/officeart/2005/8/layout/list1"/>
    <dgm:cxn modelId="{774EC278-2449-48F8-9539-C083B1D96830}" type="presParOf" srcId="{BC80B49D-80E4-49C7-8247-551E997F37BC}" destId="{914E7387-EC52-4D7F-AE4D-DC4FAA664EA1}" srcOrd="7" destOrd="0" presId="urn:microsoft.com/office/officeart/2005/8/layout/list1"/>
    <dgm:cxn modelId="{19B83BA6-3BA1-4C8B-B3DE-3A65D52E11A9}" type="presParOf" srcId="{BC80B49D-80E4-49C7-8247-551E997F37BC}" destId="{24DF8760-E412-42D8-A617-4CF8E313F7CD}" srcOrd="8" destOrd="0" presId="urn:microsoft.com/office/officeart/2005/8/layout/list1"/>
    <dgm:cxn modelId="{72EF2BD5-8A32-4D10-BB90-5A4B5BEA47AA}" type="presParOf" srcId="{24DF8760-E412-42D8-A617-4CF8E313F7CD}" destId="{DDC6A19F-997C-46FF-8A5B-71C84B63B3E8}" srcOrd="0" destOrd="0" presId="urn:microsoft.com/office/officeart/2005/8/layout/list1"/>
    <dgm:cxn modelId="{C17FB265-E2E4-4499-8963-EDF26D620F99}" type="presParOf" srcId="{24DF8760-E412-42D8-A617-4CF8E313F7CD}" destId="{FD98F159-7AF1-487E-BB1E-E5F9B28E9EC7}" srcOrd="1" destOrd="0" presId="urn:microsoft.com/office/officeart/2005/8/layout/list1"/>
    <dgm:cxn modelId="{A70BE48A-3FD2-476C-A89A-2EB6E6D2CC37}" type="presParOf" srcId="{BC80B49D-80E4-49C7-8247-551E997F37BC}" destId="{B99CE30C-9705-4022-9635-224FF8AA5FD8}" srcOrd="9" destOrd="0" presId="urn:microsoft.com/office/officeart/2005/8/layout/list1"/>
    <dgm:cxn modelId="{E396CE17-E602-48BB-964E-9B8FAAEFA6A3}" type="presParOf" srcId="{BC80B49D-80E4-49C7-8247-551E997F37BC}" destId="{279F1D3B-400A-4B78-818E-EA3AF43AC28C}"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246072-E677-40A5-B0DA-AAE0AC4711BC}">
      <dsp:nvSpPr>
        <dsp:cNvPr id="0" name=""/>
        <dsp:cNvSpPr/>
      </dsp:nvSpPr>
      <dsp:spPr>
        <a:xfrm>
          <a:off x="0" y="258145"/>
          <a:ext cx="7615927" cy="8316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91081" tIns="333248" rIns="591081" bIns="99568" numCol="1" spcCol="1270" anchor="t" anchorCtr="0">
          <a:noAutofit/>
        </a:bodyPr>
        <a:lstStyle/>
        <a:p>
          <a:pPr marL="114300" lvl="1" indent="-114300" algn="l" defTabSz="622300">
            <a:lnSpc>
              <a:spcPct val="90000"/>
            </a:lnSpc>
            <a:spcBef>
              <a:spcPct val="0"/>
            </a:spcBef>
            <a:spcAft>
              <a:spcPct val="15000"/>
            </a:spcAft>
            <a:buChar char="•"/>
          </a:pPr>
          <a:r>
            <a:rPr lang="en-US" sz="1400" b="0" i="0" kern="1200" dirty="0">
              <a:solidFill>
                <a:schemeClr val="tx2"/>
              </a:solidFill>
              <a:latin typeface="Fira Sans Condensed" panose="020B0503050000020004" pitchFamily="34" charset="0"/>
            </a:rPr>
            <a:t>This layer extracts high-level input features from input data and passes those features to the next layer in the form of feature maps.</a:t>
          </a:r>
          <a:endParaRPr lang="en-US" sz="1400" kern="1200" dirty="0">
            <a:solidFill>
              <a:schemeClr val="tx2"/>
            </a:solidFill>
            <a:latin typeface="Fira Sans Condensed" panose="020B0503050000020004" pitchFamily="34" charset="0"/>
          </a:endParaRPr>
        </a:p>
      </dsp:txBody>
      <dsp:txXfrm>
        <a:off x="0" y="258145"/>
        <a:ext cx="7615927" cy="831600"/>
      </dsp:txXfrm>
    </dsp:sp>
    <dsp:sp modelId="{6D9D8719-AB2A-4E69-B475-ACC4980FF863}">
      <dsp:nvSpPr>
        <dsp:cNvPr id="0" name=""/>
        <dsp:cNvSpPr/>
      </dsp:nvSpPr>
      <dsp:spPr>
        <a:xfrm>
          <a:off x="380796" y="21985"/>
          <a:ext cx="5331148" cy="4723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505" tIns="0" rIns="201505" bIns="0" numCol="1" spcCol="1270" anchor="ctr" anchorCtr="0">
          <a:noAutofit/>
        </a:bodyPr>
        <a:lstStyle/>
        <a:p>
          <a:pPr marL="0" lvl="0" indent="0" algn="l" defTabSz="666750">
            <a:lnSpc>
              <a:spcPct val="90000"/>
            </a:lnSpc>
            <a:spcBef>
              <a:spcPct val="0"/>
            </a:spcBef>
            <a:spcAft>
              <a:spcPct val="35000"/>
            </a:spcAft>
            <a:buNone/>
          </a:pPr>
          <a:r>
            <a:rPr lang="en-US" sz="1500" b="1" i="0" kern="1200" dirty="0">
              <a:solidFill>
                <a:schemeClr val="tx2"/>
              </a:solidFill>
              <a:latin typeface="Fira Sans Condensed" panose="020B0503050000020004" pitchFamily="34" charset="0"/>
            </a:rPr>
            <a:t>Convolutional Layer</a:t>
          </a:r>
          <a:endParaRPr lang="en-US" sz="1500" kern="1200" dirty="0">
            <a:solidFill>
              <a:schemeClr val="tx2"/>
            </a:solidFill>
            <a:latin typeface="Fira Sans Condensed" panose="020B0503050000020004" pitchFamily="34" charset="0"/>
          </a:endParaRPr>
        </a:p>
      </dsp:txBody>
      <dsp:txXfrm>
        <a:off x="403853" y="45042"/>
        <a:ext cx="5285034" cy="426206"/>
      </dsp:txXfrm>
    </dsp:sp>
    <dsp:sp modelId="{77DA9792-90C4-46B5-AA81-D652D27362CE}">
      <dsp:nvSpPr>
        <dsp:cNvPr id="0" name=""/>
        <dsp:cNvSpPr/>
      </dsp:nvSpPr>
      <dsp:spPr>
        <a:xfrm>
          <a:off x="0" y="1412305"/>
          <a:ext cx="7615927" cy="1033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91081" tIns="333248" rIns="591081" bIns="99568" numCol="1" spcCol="1270" anchor="t" anchorCtr="0">
          <a:noAutofit/>
        </a:bodyPr>
        <a:lstStyle/>
        <a:p>
          <a:pPr marL="114300" lvl="1" indent="-114300" algn="l" defTabSz="622300">
            <a:lnSpc>
              <a:spcPct val="90000"/>
            </a:lnSpc>
            <a:spcBef>
              <a:spcPct val="0"/>
            </a:spcBef>
            <a:spcAft>
              <a:spcPct val="15000"/>
            </a:spcAft>
            <a:buChar char="•"/>
          </a:pPr>
          <a:r>
            <a:rPr lang="en-US" sz="1400" b="0" i="0" kern="1200" dirty="0">
              <a:solidFill>
                <a:schemeClr val="tx2"/>
              </a:solidFill>
              <a:latin typeface="Fira Sans Condensed" panose="020B0503050000020004" pitchFamily="34" charset="0"/>
            </a:rPr>
            <a:t>It is used to reduce the dimensions of data by applying pooling on the feature map to generate new feature maps with reduced dimensions. PL takes either maximum or average in the old feature map within a given stride</a:t>
          </a:r>
          <a:r>
            <a:rPr lang="en-US" sz="1500" b="0" i="0" kern="1200" dirty="0"/>
            <a:t>.</a:t>
          </a:r>
          <a:endParaRPr lang="en-US" sz="1500" kern="1200" dirty="0"/>
        </a:p>
      </dsp:txBody>
      <dsp:txXfrm>
        <a:off x="0" y="1412305"/>
        <a:ext cx="7615927" cy="1033200"/>
      </dsp:txXfrm>
    </dsp:sp>
    <dsp:sp modelId="{C01A11F3-40B2-4BCD-8DB8-E72AE497C7BD}">
      <dsp:nvSpPr>
        <dsp:cNvPr id="0" name=""/>
        <dsp:cNvSpPr/>
      </dsp:nvSpPr>
      <dsp:spPr>
        <a:xfrm>
          <a:off x="380796" y="1176145"/>
          <a:ext cx="5331148" cy="4723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505" tIns="0" rIns="201505" bIns="0" numCol="1" spcCol="1270" anchor="ctr" anchorCtr="0">
          <a:noAutofit/>
        </a:bodyPr>
        <a:lstStyle/>
        <a:p>
          <a:pPr marL="0" lvl="0" indent="0" algn="l" defTabSz="622300">
            <a:lnSpc>
              <a:spcPct val="90000"/>
            </a:lnSpc>
            <a:spcBef>
              <a:spcPct val="0"/>
            </a:spcBef>
            <a:spcAft>
              <a:spcPct val="35000"/>
            </a:spcAft>
            <a:buNone/>
          </a:pPr>
          <a:r>
            <a:rPr lang="en-US" sz="1400" b="1" i="0" kern="1200" dirty="0">
              <a:solidFill>
                <a:schemeClr val="tx2"/>
              </a:solidFill>
              <a:latin typeface="Fira Sans Condensed" panose="020B0503050000020004" pitchFamily="34" charset="0"/>
            </a:rPr>
            <a:t>Pooling Layer</a:t>
          </a:r>
          <a:endParaRPr lang="en-US" sz="1400" kern="1200" dirty="0">
            <a:solidFill>
              <a:schemeClr val="tx2"/>
            </a:solidFill>
            <a:latin typeface="Fira Sans Condensed" panose="020B0503050000020004" pitchFamily="34" charset="0"/>
          </a:endParaRPr>
        </a:p>
      </dsp:txBody>
      <dsp:txXfrm>
        <a:off x="403853" y="1199202"/>
        <a:ext cx="5285034" cy="426206"/>
      </dsp:txXfrm>
    </dsp:sp>
    <dsp:sp modelId="{279F1D3B-400A-4B78-818E-EA3AF43AC28C}">
      <dsp:nvSpPr>
        <dsp:cNvPr id="0" name=""/>
        <dsp:cNvSpPr/>
      </dsp:nvSpPr>
      <dsp:spPr>
        <a:xfrm>
          <a:off x="0" y="2768065"/>
          <a:ext cx="7615927" cy="1033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91081" tIns="333248" rIns="591081" bIns="99568" numCol="1" spcCol="1270" anchor="t" anchorCtr="0">
          <a:noAutofit/>
        </a:bodyPr>
        <a:lstStyle/>
        <a:p>
          <a:pPr marL="114300" lvl="1" indent="-114300" algn="l" defTabSz="622300">
            <a:lnSpc>
              <a:spcPct val="90000"/>
            </a:lnSpc>
            <a:spcBef>
              <a:spcPct val="0"/>
            </a:spcBef>
            <a:spcAft>
              <a:spcPct val="15000"/>
            </a:spcAft>
            <a:buChar char="•"/>
          </a:pPr>
          <a:r>
            <a:rPr lang="en-US" sz="1400" b="0" i="0" kern="1200" dirty="0">
              <a:solidFill>
                <a:schemeClr val="tx2"/>
              </a:solidFill>
              <a:latin typeface="Fira Sans Condensed" panose="020B0503050000020004" pitchFamily="34" charset="0"/>
            </a:rPr>
            <a:t>Finally, the task of classification is done by the FC layer. Probability scores are calculated for each class label by a popular activation function called the </a:t>
          </a:r>
          <a:r>
            <a:rPr lang="en-US" sz="1400" b="0" i="0" kern="1200" dirty="0" err="1">
              <a:solidFill>
                <a:schemeClr val="tx2"/>
              </a:solidFill>
              <a:latin typeface="Fira Sans Condensed" panose="020B0503050000020004" pitchFamily="34" charset="0"/>
            </a:rPr>
            <a:t>softmax</a:t>
          </a:r>
          <a:r>
            <a:rPr lang="en-US" sz="1400" b="0" i="0" kern="1200" dirty="0">
              <a:solidFill>
                <a:schemeClr val="tx2"/>
              </a:solidFill>
              <a:latin typeface="Fira Sans Condensed" panose="020B0503050000020004" pitchFamily="34" charset="0"/>
            </a:rPr>
            <a:t> function.</a:t>
          </a:r>
          <a:endParaRPr lang="en-US" sz="1400" kern="1200" dirty="0">
            <a:solidFill>
              <a:schemeClr val="tx2"/>
            </a:solidFill>
            <a:latin typeface="Fira Sans Condensed" panose="020B0503050000020004" pitchFamily="34" charset="0"/>
          </a:endParaRPr>
        </a:p>
      </dsp:txBody>
      <dsp:txXfrm>
        <a:off x="0" y="2768065"/>
        <a:ext cx="7615927" cy="1033200"/>
      </dsp:txXfrm>
    </dsp:sp>
    <dsp:sp modelId="{FD98F159-7AF1-487E-BB1E-E5F9B28E9EC7}">
      <dsp:nvSpPr>
        <dsp:cNvPr id="0" name=""/>
        <dsp:cNvSpPr/>
      </dsp:nvSpPr>
      <dsp:spPr>
        <a:xfrm>
          <a:off x="380796" y="2531905"/>
          <a:ext cx="5331148" cy="4723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505" tIns="0" rIns="201505" bIns="0" numCol="1" spcCol="1270" anchor="ctr" anchorCtr="0">
          <a:noAutofit/>
        </a:bodyPr>
        <a:lstStyle/>
        <a:p>
          <a:pPr marL="0" lvl="0" indent="0" algn="l" defTabSz="622300">
            <a:lnSpc>
              <a:spcPct val="90000"/>
            </a:lnSpc>
            <a:spcBef>
              <a:spcPct val="0"/>
            </a:spcBef>
            <a:spcAft>
              <a:spcPct val="35000"/>
            </a:spcAft>
            <a:buNone/>
          </a:pPr>
          <a:r>
            <a:rPr lang="en-US" sz="1400" b="1" i="0" kern="1200" dirty="0">
              <a:solidFill>
                <a:schemeClr val="tx2"/>
              </a:solidFill>
              <a:latin typeface="Fira Sans Condensed" panose="020B0503050000020004" pitchFamily="34" charset="0"/>
            </a:rPr>
            <a:t>Fully-Connected Layer</a:t>
          </a:r>
          <a:endParaRPr lang="en-US" sz="1400" kern="1200" dirty="0">
            <a:solidFill>
              <a:schemeClr val="tx2"/>
            </a:solidFill>
            <a:latin typeface="Fira Sans Condensed" panose="020B0503050000020004" pitchFamily="34" charset="0"/>
          </a:endParaRPr>
        </a:p>
      </dsp:txBody>
      <dsp:txXfrm>
        <a:off x="403853" y="2554962"/>
        <a:ext cx="5285034" cy="42620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16bcecd75a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16bcecd75a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537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
        <p:cNvGrpSpPr/>
        <p:nvPr/>
      </p:nvGrpSpPr>
      <p:grpSpPr>
        <a:xfrm>
          <a:off x="0" y="0"/>
          <a:ext cx="0" cy="0"/>
          <a:chOff x="0" y="0"/>
          <a:chExt cx="0" cy="0"/>
        </a:xfrm>
      </p:grpSpPr>
      <p:sp>
        <p:nvSpPr>
          <p:cNvPr id="1145" name="Google Shape;1145;g16bcecd75ae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6" name="Google Shape;1146;g16bcecd75ae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27696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44750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32417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16bcecd75ae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16bcecd75ae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16bcecd75ae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16bcecd75ae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82488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16bcecd75ae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16bcecd75ae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67007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16bcecd75ae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16bcecd75ae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76557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6bcecd75ae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6bcecd75ae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7396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6bcecd75ae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6bcecd75ae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23830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8a87eb8680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8a87eb8680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8a87eb8680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8a87eb8680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57139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6bcecd75ae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6bcecd75ae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8a87eb8680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8a87eb8680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16bcecd75a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16bcecd75a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10" name="Google Shape;10;p2"/>
          <p:cNvSpPr txBox="1">
            <a:spLocks noGrp="1"/>
          </p:cNvSpPr>
          <p:nvPr>
            <p:ph type="ctrTitle"/>
          </p:nvPr>
        </p:nvSpPr>
        <p:spPr>
          <a:xfrm>
            <a:off x="4139149" y="928938"/>
            <a:ext cx="4291500" cy="2961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4139125" y="3848863"/>
            <a:ext cx="42915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pic>
        <p:nvPicPr>
          <p:cNvPr id="45" name="Google Shape;45;p11"/>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46" name="Google Shape;46;p11"/>
          <p:cNvSpPr txBox="1">
            <a:spLocks noGrp="1"/>
          </p:cNvSpPr>
          <p:nvPr>
            <p:ph type="title" hasCustomPrompt="1"/>
          </p:nvPr>
        </p:nvSpPr>
        <p:spPr>
          <a:xfrm>
            <a:off x="311700" y="2062500"/>
            <a:ext cx="8520600" cy="111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Font typeface="Fira Sans Condensed"/>
              <a:buChar char="●"/>
              <a:defRPr sz="1400">
                <a:latin typeface="Fira Sans Condensed"/>
                <a:ea typeface="Fira Sans Condensed"/>
                <a:cs typeface="Fira Sans Condensed"/>
                <a:sym typeface="Fira Sans Condensed"/>
              </a:defRPr>
            </a:lvl1pPr>
            <a:lvl2pPr marL="914400" lvl="1"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2pPr>
            <a:lvl3pPr marL="1371600" lvl="2"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3pPr>
            <a:lvl4pPr marL="1828800" lvl="3"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4pPr>
            <a:lvl5pPr marL="2286000" lvl="4"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5pPr>
            <a:lvl6pPr marL="2743200" lvl="5"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6pPr>
            <a:lvl7pPr marL="3200400" lvl="6"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7pPr>
            <a:lvl8pPr marL="3657600" lvl="7"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8pPr>
            <a:lvl9pPr marL="4114800" lvl="8"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9pPr>
          </a:lstStyle>
          <a:p>
            <a:endParaRPr/>
          </a:p>
        </p:txBody>
      </p:sp>
    </p:spTree>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
        <p:cNvGrpSpPr/>
        <p:nvPr/>
      </p:nvGrpSpPr>
      <p:grpSpPr>
        <a:xfrm>
          <a:off x="0" y="0"/>
          <a:ext cx="0" cy="0"/>
          <a:chOff x="0" y="0"/>
          <a:chExt cx="0" cy="0"/>
        </a:xfrm>
      </p:grpSpPr>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14" name="Google Shape;14;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17" name="Google Shape;17;p4"/>
          <p:cNvSpPr txBox="1">
            <a:spLocks noGrp="1"/>
          </p:cNvSpPr>
          <p:nvPr>
            <p:ph type="body" idx="1"/>
          </p:nvPr>
        </p:nvSpPr>
        <p:spPr>
          <a:xfrm>
            <a:off x="1115100" y="1152475"/>
            <a:ext cx="6913800" cy="3456000"/>
          </a:xfrm>
          <a:prstGeom prst="rect">
            <a:avLst/>
          </a:prstGeom>
          <a:solidFill>
            <a:schemeClr val="dk1">
              <a:alpha val="56699"/>
            </a:schemeClr>
          </a:solidFill>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191919"/>
              </a:buClr>
              <a:buSzPts val="1400"/>
              <a:buFont typeface="Anaheim"/>
              <a:buChar char="●"/>
              <a:defRPr sz="1400">
                <a:solidFill>
                  <a:srgbClr val="F3F3F3"/>
                </a:solidFill>
                <a:latin typeface="Fira Sans Condensed"/>
                <a:ea typeface="Fira Sans Condensed"/>
                <a:cs typeface="Fira Sans Condensed"/>
                <a:sym typeface="Fira Sans Condensed"/>
              </a:defRPr>
            </a:lvl1pPr>
            <a:lvl2pPr marL="914400" lvl="1" indent="-317500">
              <a:spcBef>
                <a:spcPts val="0"/>
              </a:spcBef>
              <a:spcAft>
                <a:spcPts val="0"/>
              </a:spcAft>
              <a:buClr>
                <a:srgbClr val="191919"/>
              </a:buClr>
              <a:buSzPts val="1400"/>
              <a:buFont typeface="Roboto Condensed Light"/>
              <a:buChar char="○"/>
              <a:defRPr sz="1400">
                <a:latin typeface="Fira Sans Condensed"/>
                <a:ea typeface="Fira Sans Condensed"/>
                <a:cs typeface="Fira Sans Condensed"/>
                <a:sym typeface="Fira Sans Condensed"/>
              </a:defRPr>
            </a:lvl2pPr>
            <a:lvl3pPr marL="1371600" lvl="2" indent="-317500">
              <a:spcBef>
                <a:spcPts val="0"/>
              </a:spcBef>
              <a:spcAft>
                <a:spcPts val="0"/>
              </a:spcAft>
              <a:buClr>
                <a:srgbClr val="191919"/>
              </a:buClr>
              <a:buSzPts val="1400"/>
              <a:buFont typeface="Roboto Condensed Light"/>
              <a:buChar char="■"/>
              <a:defRPr sz="1200"/>
            </a:lvl3pPr>
            <a:lvl4pPr marL="1828800" lvl="3" indent="-317500">
              <a:spcBef>
                <a:spcPts val="0"/>
              </a:spcBef>
              <a:spcAft>
                <a:spcPts val="0"/>
              </a:spcAft>
              <a:buClr>
                <a:srgbClr val="191919"/>
              </a:buClr>
              <a:buSzPts val="1400"/>
              <a:buFont typeface="Roboto Condensed Light"/>
              <a:buChar char="●"/>
              <a:defRPr sz="1200"/>
            </a:lvl4pPr>
            <a:lvl5pPr marL="2286000" lvl="4" indent="-317500">
              <a:spcBef>
                <a:spcPts val="0"/>
              </a:spcBef>
              <a:spcAft>
                <a:spcPts val="0"/>
              </a:spcAft>
              <a:buClr>
                <a:srgbClr val="191919"/>
              </a:buClr>
              <a:buSzPts val="1400"/>
              <a:buFont typeface="Roboto Condensed Light"/>
              <a:buChar char="○"/>
              <a:defRPr sz="1200"/>
            </a:lvl5pPr>
            <a:lvl6pPr marL="2743200" lvl="5" indent="-317500">
              <a:spcBef>
                <a:spcPts val="0"/>
              </a:spcBef>
              <a:spcAft>
                <a:spcPts val="0"/>
              </a:spcAft>
              <a:buClr>
                <a:srgbClr val="191919"/>
              </a:buClr>
              <a:buSzPts val="1400"/>
              <a:buFont typeface="Roboto Condensed Light"/>
              <a:buChar char="■"/>
              <a:defRPr sz="1200"/>
            </a:lvl6pPr>
            <a:lvl7pPr marL="3200400" lvl="6" indent="-317500">
              <a:spcBef>
                <a:spcPts val="0"/>
              </a:spcBef>
              <a:spcAft>
                <a:spcPts val="0"/>
              </a:spcAft>
              <a:buClr>
                <a:srgbClr val="191919"/>
              </a:buClr>
              <a:buSzPts val="1400"/>
              <a:buFont typeface="Roboto Condensed Light"/>
              <a:buChar char="●"/>
              <a:defRPr sz="1200"/>
            </a:lvl7pPr>
            <a:lvl8pPr marL="3657600" lvl="7" indent="-317500">
              <a:spcBef>
                <a:spcPts val="0"/>
              </a:spcBef>
              <a:spcAft>
                <a:spcPts val="0"/>
              </a:spcAft>
              <a:buClr>
                <a:srgbClr val="191919"/>
              </a:buClr>
              <a:buSzPts val="1400"/>
              <a:buFont typeface="Roboto Condensed Light"/>
              <a:buChar char="○"/>
              <a:defRPr sz="1200"/>
            </a:lvl8pPr>
            <a:lvl9pPr marL="4114800" lvl="8" indent="-317500">
              <a:spcBef>
                <a:spcPts val="0"/>
              </a:spcBef>
              <a:spcAft>
                <a:spcPts val="0"/>
              </a:spcAft>
              <a:buClr>
                <a:srgbClr val="191919"/>
              </a:buClr>
              <a:buSzPts val="1400"/>
              <a:buFont typeface="Roboto Condensed Light"/>
              <a:buChar char="■"/>
              <a:defRPr sz="1200"/>
            </a:lvl9pPr>
          </a:lstStyle>
          <a:p>
            <a:endParaRPr/>
          </a:p>
        </p:txBody>
      </p:sp>
      <p:sp>
        <p:nvSpPr>
          <p:cNvPr id="18" name="Google Shape;18;p4"/>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1"/>
        </a:solidFill>
        <a:effectLst/>
      </p:bgPr>
    </p:bg>
    <p:spTree>
      <p:nvGrpSpPr>
        <p:cNvPr id="1" name="Shape 19"/>
        <p:cNvGrpSpPr/>
        <p:nvPr/>
      </p:nvGrpSpPr>
      <p:grpSpPr>
        <a:xfrm>
          <a:off x="0" y="0"/>
          <a:ext cx="0" cy="0"/>
          <a:chOff x="0" y="0"/>
          <a:chExt cx="0" cy="0"/>
        </a:xfrm>
      </p:grpSpPr>
      <p:pic>
        <p:nvPicPr>
          <p:cNvPr id="20" name="Google Shape;20;p5"/>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21" name="Google Shape;21;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Rajdhani"/>
              <a:buNone/>
              <a:defRPr sz="1800" b="1">
                <a:latin typeface="Rajdhani"/>
                <a:ea typeface="Rajdhani"/>
                <a:cs typeface="Rajdhani"/>
                <a:sym typeface="Rajdhani"/>
              </a:defRPr>
            </a:lvl1pPr>
            <a:lvl2pPr lvl="1" algn="ctr" rtl="0">
              <a:lnSpc>
                <a:spcPct val="100000"/>
              </a:lnSpc>
              <a:spcBef>
                <a:spcPts val="0"/>
              </a:spcBef>
              <a:spcAft>
                <a:spcPts val="0"/>
              </a:spcAft>
              <a:buSzPts val="1400"/>
              <a:buFont typeface="Rajdhani"/>
              <a:buNone/>
              <a:defRPr sz="1400" b="1">
                <a:latin typeface="Rajdhani"/>
                <a:ea typeface="Rajdhani"/>
                <a:cs typeface="Rajdhani"/>
                <a:sym typeface="Rajdhani"/>
              </a:defRPr>
            </a:lvl2pPr>
            <a:lvl3pPr lvl="2" algn="ctr" rtl="0">
              <a:lnSpc>
                <a:spcPct val="100000"/>
              </a:lnSpc>
              <a:spcBef>
                <a:spcPts val="0"/>
              </a:spcBef>
              <a:spcAft>
                <a:spcPts val="0"/>
              </a:spcAft>
              <a:buSzPts val="1400"/>
              <a:buFont typeface="Rajdhani"/>
              <a:buNone/>
              <a:defRPr sz="1400" b="1">
                <a:latin typeface="Rajdhani"/>
                <a:ea typeface="Rajdhani"/>
                <a:cs typeface="Rajdhani"/>
                <a:sym typeface="Rajdhani"/>
              </a:defRPr>
            </a:lvl3pPr>
            <a:lvl4pPr lvl="3" algn="ctr" rtl="0">
              <a:lnSpc>
                <a:spcPct val="100000"/>
              </a:lnSpc>
              <a:spcBef>
                <a:spcPts val="0"/>
              </a:spcBef>
              <a:spcAft>
                <a:spcPts val="0"/>
              </a:spcAft>
              <a:buSzPts val="1400"/>
              <a:buFont typeface="Rajdhani"/>
              <a:buNone/>
              <a:defRPr sz="1400" b="1">
                <a:latin typeface="Rajdhani"/>
                <a:ea typeface="Rajdhani"/>
                <a:cs typeface="Rajdhani"/>
                <a:sym typeface="Rajdhani"/>
              </a:defRPr>
            </a:lvl4pPr>
            <a:lvl5pPr lvl="4" algn="ctr" rtl="0">
              <a:lnSpc>
                <a:spcPct val="100000"/>
              </a:lnSpc>
              <a:spcBef>
                <a:spcPts val="0"/>
              </a:spcBef>
              <a:spcAft>
                <a:spcPts val="0"/>
              </a:spcAft>
              <a:buSzPts val="1400"/>
              <a:buFont typeface="Rajdhani"/>
              <a:buNone/>
              <a:defRPr sz="1400" b="1">
                <a:latin typeface="Rajdhani"/>
                <a:ea typeface="Rajdhani"/>
                <a:cs typeface="Rajdhani"/>
                <a:sym typeface="Rajdhani"/>
              </a:defRPr>
            </a:lvl5pPr>
            <a:lvl6pPr lvl="5" algn="ctr" rtl="0">
              <a:lnSpc>
                <a:spcPct val="100000"/>
              </a:lnSpc>
              <a:spcBef>
                <a:spcPts val="0"/>
              </a:spcBef>
              <a:spcAft>
                <a:spcPts val="0"/>
              </a:spcAft>
              <a:buSzPts val="1400"/>
              <a:buFont typeface="Rajdhani"/>
              <a:buNone/>
              <a:defRPr sz="1400" b="1">
                <a:latin typeface="Rajdhani"/>
                <a:ea typeface="Rajdhani"/>
                <a:cs typeface="Rajdhani"/>
                <a:sym typeface="Rajdhani"/>
              </a:defRPr>
            </a:lvl6pPr>
            <a:lvl7pPr lvl="6" algn="ctr" rtl="0">
              <a:lnSpc>
                <a:spcPct val="100000"/>
              </a:lnSpc>
              <a:spcBef>
                <a:spcPts val="0"/>
              </a:spcBef>
              <a:spcAft>
                <a:spcPts val="0"/>
              </a:spcAft>
              <a:buSzPts val="1400"/>
              <a:buFont typeface="Rajdhani"/>
              <a:buNone/>
              <a:defRPr sz="1400" b="1">
                <a:latin typeface="Rajdhani"/>
                <a:ea typeface="Rajdhani"/>
                <a:cs typeface="Rajdhani"/>
                <a:sym typeface="Rajdhani"/>
              </a:defRPr>
            </a:lvl7pPr>
            <a:lvl8pPr lvl="7" algn="ctr" rtl="0">
              <a:lnSpc>
                <a:spcPct val="100000"/>
              </a:lnSpc>
              <a:spcBef>
                <a:spcPts val="0"/>
              </a:spcBef>
              <a:spcAft>
                <a:spcPts val="0"/>
              </a:spcAft>
              <a:buSzPts val="1400"/>
              <a:buFont typeface="Rajdhani"/>
              <a:buNone/>
              <a:defRPr sz="1400" b="1">
                <a:latin typeface="Rajdhani"/>
                <a:ea typeface="Rajdhani"/>
                <a:cs typeface="Rajdhani"/>
                <a:sym typeface="Rajdhani"/>
              </a:defRPr>
            </a:lvl8pPr>
            <a:lvl9pPr lvl="8" algn="ctr" rtl="0">
              <a:lnSpc>
                <a:spcPct val="100000"/>
              </a:lnSpc>
              <a:spcBef>
                <a:spcPts val="0"/>
              </a:spcBef>
              <a:spcAft>
                <a:spcPts val="0"/>
              </a:spcAft>
              <a:buSzPts val="1400"/>
              <a:buFont typeface="Rajdhani"/>
              <a:buNone/>
              <a:defRPr sz="1400" b="1">
                <a:latin typeface="Rajdhani"/>
                <a:ea typeface="Rajdhani"/>
                <a:cs typeface="Rajdhani"/>
                <a:sym typeface="Rajdhani"/>
              </a:defRPr>
            </a:lvl9pPr>
          </a:lstStyle>
          <a:p>
            <a:endParaRPr/>
          </a:p>
        </p:txBody>
      </p:sp>
      <p:sp>
        <p:nvSpPr>
          <p:cNvPr id="22" name="Google Shape;22;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Fira Sans Condensed"/>
              <a:buNone/>
              <a:defRPr sz="1400">
                <a:latin typeface="Fira Sans Condensed"/>
                <a:ea typeface="Fira Sans Condensed"/>
                <a:cs typeface="Fira Sans Condensed"/>
                <a:sym typeface="Fira Sans Condensed"/>
              </a:defRPr>
            </a:lvl1pPr>
            <a:lvl2pPr lvl="1"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2pPr>
            <a:lvl3pPr lvl="2"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3pPr>
            <a:lvl4pPr lvl="3"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4pPr>
            <a:lvl5pPr lvl="4"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5pPr>
            <a:lvl6pPr lvl="5"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6pPr>
            <a:lvl7pPr lvl="6"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7pPr>
            <a:lvl8pPr lvl="7"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8pPr>
            <a:lvl9pPr lvl="8"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9pPr>
          </a:lstStyle>
          <a:p>
            <a:endParaRPr/>
          </a:p>
        </p:txBody>
      </p:sp>
      <p:sp>
        <p:nvSpPr>
          <p:cNvPr id="23" name="Google Shape;23;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Rajdhani"/>
              <a:buNone/>
              <a:defRPr sz="1800" b="1">
                <a:latin typeface="Rajdhani"/>
                <a:ea typeface="Rajdhani"/>
                <a:cs typeface="Rajdhani"/>
                <a:sym typeface="Rajdhani"/>
              </a:defRPr>
            </a:lvl1pPr>
            <a:lvl2pPr lvl="1" algn="ctr" rtl="0">
              <a:lnSpc>
                <a:spcPct val="100000"/>
              </a:lnSpc>
              <a:spcBef>
                <a:spcPts val="0"/>
              </a:spcBef>
              <a:spcAft>
                <a:spcPts val="0"/>
              </a:spcAft>
              <a:buSzPts val="1400"/>
              <a:buFont typeface="Rajdhani"/>
              <a:buNone/>
              <a:defRPr sz="1400" b="1">
                <a:latin typeface="Rajdhani"/>
                <a:ea typeface="Rajdhani"/>
                <a:cs typeface="Rajdhani"/>
                <a:sym typeface="Rajdhani"/>
              </a:defRPr>
            </a:lvl2pPr>
            <a:lvl3pPr lvl="2" algn="ctr" rtl="0">
              <a:lnSpc>
                <a:spcPct val="100000"/>
              </a:lnSpc>
              <a:spcBef>
                <a:spcPts val="0"/>
              </a:spcBef>
              <a:spcAft>
                <a:spcPts val="0"/>
              </a:spcAft>
              <a:buSzPts val="1400"/>
              <a:buFont typeface="Rajdhani"/>
              <a:buNone/>
              <a:defRPr sz="1400" b="1">
                <a:latin typeface="Rajdhani"/>
                <a:ea typeface="Rajdhani"/>
                <a:cs typeface="Rajdhani"/>
                <a:sym typeface="Rajdhani"/>
              </a:defRPr>
            </a:lvl3pPr>
            <a:lvl4pPr lvl="3" algn="ctr" rtl="0">
              <a:lnSpc>
                <a:spcPct val="100000"/>
              </a:lnSpc>
              <a:spcBef>
                <a:spcPts val="0"/>
              </a:spcBef>
              <a:spcAft>
                <a:spcPts val="0"/>
              </a:spcAft>
              <a:buSzPts val="1400"/>
              <a:buFont typeface="Rajdhani"/>
              <a:buNone/>
              <a:defRPr sz="1400" b="1">
                <a:latin typeface="Rajdhani"/>
                <a:ea typeface="Rajdhani"/>
                <a:cs typeface="Rajdhani"/>
                <a:sym typeface="Rajdhani"/>
              </a:defRPr>
            </a:lvl4pPr>
            <a:lvl5pPr lvl="4" algn="ctr" rtl="0">
              <a:lnSpc>
                <a:spcPct val="100000"/>
              </a:lnSpc>
              <a:spcBef>
                <a:spcPts val="0"/>
              </a:spcBef>
              <a:spcAft>
                <a:spcPts val="0"/>
              </a:spcAft>
              <a:buSzPts val="1400"/>
              <a:buFont typeface="Rajdhani"/>
              <a:buNone/>
              <a:defRPr sz="1400" b="1">
                <a:latin typeface="Rajdhani"/>
                <a:ea typeface="Rajdhani"/>
                <a:cs typeface="Rajdhani"/>
                <a:sym typeface="Rajdhani"/>
              </a:defRPr>
            </a:lvl5pPr>
            <a:lvl6pPr lvl="5" algn="ctr" rtl="0">
              <a:lnSpc>
                <a:spcPct val="100000"/>
              </a:lnSpc>
              <a:spcBef>
                <a:spcPts val="0"/>
              </a:spcBef>
              <a:spcAft>
                <a:spcPts val="0"/>
              </a:spcAft>
              <a:buSzPts val="1400"/>
              <a:buFont typeface="Rajdhani"/>
              <a:buNone/>
              <a:defRPr sz="1400" b="1">
                <a:latin typeface="Rajdhani"/>
                <a:ea typeface="Rajdhani"/>
                <a:cs typeface="Rajdhani"/>
                <a:sym typeface="Rajdhani"/>
              </a:defRPr>
            </a:lvl6pPr>
            <a:lvl7pPr lvl="6" algn="ctr" rtl="0">
              <a:lnSpc>
                <a:spcPct val="100000"/>
              </a:lnSpc>
              <a:spcBef>
                <a:spcPts val="0"/>
              </a:spcBef>
              <a:spcAft>
                <a:spcPts val="0"/>
              </a:spcAft>
              <a:buSzPts val="1400"/>
              <a:buFont typeface="Rajdhani"/>
              <a:buNone/>
              <a:defRPr sz="1400" b="1">
                <a:latin typeface="Rajdhani"/>
                <a:ea typeface="Rajdhani"/>
                <a:cs typeface="Rajdhani"/>
                <a:sym typeface="Rajdhani"/>
              </a:defRPr>
            </a:lvl7pPr>
            <a:lvl8pPr lvl="7" algn="ctr" rtl="0">
              <a:lnSpc>
                <a:spcPct val="100000"/>
              </a:lnSpc>
              <a:spcBef>
                <a:spcPts val="0"/>
              </a:spcBef>
              <a:spcAft>
                <a:spcPts val="0"/>
              </a:spcAft>
              <a:buSzPts val="1400"/>
              <a:buFont typeface="Rajdhani"/>
              <a:buNone/>
              <a:defRPr sz="1400" b="1">
                <a:latin typeface="Rajdhani"/>
                <a:ea typeface="Rajdhani"/>
                <a:cs typeface="Rajdhani"/>
                <a:sym typeface="Rajdhani"/>
              </a:defRPr>
            </a:lvl8pPr>
            <a:lvl9pPr lvl="8" algn="ctr" rtl="0">
              <a:lnSpc>
                <a:spcPct val="100000"/>
              </a:lnSpc>
              <a:spcBef>
                <a:spcPts val="0"/>
              </a:spcBef>
              <a:spcAft>
                <a:spcPts val="0"/>
              </a:spcAft>
              <a:buSzPts val="1400"/>
              <a:buFont typeface="Rajdhani"/>
              <a:buNone/>
              <a:defRPr sz="1400" b="1">
                <a:latin typeface="Rajdhani"/>
                <a:ea typeface="Rajdhani"/>
                <a:cs typeface="Rajdhani"/>
                <a:sym typeface="Rajdhani"/>
              </a:defRPr>
            </a:lvl9pPr>
          </a:lstStyle>
          <a:p>
            <a:endParaRPr/>
          </a:p>
        </p:txBody>
      </p:sp>
      <p:sp>
        <p:nvSpPr>
          <p:cNvPr id="24" name="Google Shape;24;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Fira Sans Condensed"/>
              <a:buNone/>
              <a:defRPr sz="1400">
                <a:latin typeface="Fira Sans Condensed"/>
                <a:ea typeface="Fira Sans Condensed"/>
                <a:cs typeface="Fira Sans Condensed"/>
                <a:sym typeface="Fira Sans Condensed"/>
              </a:defRPr>
            </a:lvl1pPr>
            <a:lvl2pPr lvl="1"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2pPr>
            <a:lvl3pPr lvl="2"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3pPr>
            <a:lvl4pPr lvl="3"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4pPr>
            <a:lvl5pPr lvl="4"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5pPr>
            <a:lvl6pPr lvl="5"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6pPr>
            <a:lvl7pPr lvl="6"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7pPr>
            <a:lvl8pPr lvl="7"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8pPr>
            <a:lvl9pPr lvl="8"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9pPr>
          </a:lstStyle>
          <a:p>
            <a:endParaRPr/>
          </a:p>
        </p:txBody>
      </p:sp>
      <p:sp>
        <p:nvSpPr>
          <p:cNvPr id="25" name="Google Shape;25;p5"/>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28" name="Google Shape;28;p6"/>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29"/>
        <p:cNvGrpSpPr/>
        <p:nvPr/>
      </p:nvGrpSpPr>
      <p:grpSpPr>
        <a:xfrm>
          <a:off x="0" y="0"/>
          <a:ext cx="0" cy="0"/>
          <a:chOff x="0" y="0"/>
          <a:chExt cx="0" cy="0"/>
        </a:xfrm>
      </p:grpSpPr>
      <p:pic>
        <p:nvPicPr>
          <p:cNvPr id="30" name="Google Shape;30;p7"/>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31" name="Google Shape;31;p7"/>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Font typeface="Fira Sans Condensed"/>
              <a:buNone/>
              <a:defRPr sz="1400">
                <a:latin typeface="Fira Sans Condensed"/>
                <a:ea typeface="Fira Sans Condensed"/>
                <a:cs typeface="Fira Sans Condensed"/>
                <a:sym typeface="Fira Sans Condensed"/>
              </a:defRPr>
            </a:lvl1pPr>
            <a:lvl2pPr lvl="1"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2pPr>
            <a:lvl3pPr lvl="2"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3pPr>
            <a:lvl4pPr lvl="3"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4pPr>
            <a:lvl5pPr lvl="4"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5pPr>
            <a:lvl6pPr lvl="5"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6pPr>
            <a:lvl7pPr lvl="6"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7pPr>
            <a:lvl8pPr lvl="7"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8pPr>
            <a:lvl9pPr lvl="8"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9pPr>
          </a:lstStyle>
          <a:p>
            <a:endParaRPr/>
          </a:p>
        </p:txBody>
      </p:sp>
      <p:sp>
        <p:nvSpPr>
          <p:cNvPr id="32" name="Google Shape;32;p7"/>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33"/>
        <p:cNvGrpSpPr/>
        <p:nvPr/>
      </p:nvGrpSpPr>
      <p:grpSpPr>
        <a:xfrm>
          <a:off x="0" y="0"/>
          <a:ext cx="0" cy="0"/>
          <a:chOff x="0" y="0"/>
          <a:chExt cx="0" cy="0"/>
        </a:xfrm>
      </p:grpSpPr>
      <p:pic>
        <p:nvPicPr>
          <p:cNvPr id="34" name="Google Shape;34;p8"/>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35" name="Google Shape;35;p8"/>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36"/>
        <p:cNvGrpSpPr/>
        <p:nvPr/>
      </p:nvGrpSpPr>
      <p:grpSpPr>
        <a:xfrm>
          <a:off x="0" y="0"/>
          <a:ext cx="0" cy="0"/>
          <a:chOff x="0" y="0"/>
          <a:chExt cx="0" cy="0"/>
        </a:xfrm>
      </p:grpSpPr>
      <p:pic>
        <p:nvPicPr>
          <p:cNvPr id="37" name="Google Shape;37;p9"/>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38" name="Google Shape;38;p9"/>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41"/>
        <p:cNvGrpSpPr/>
        <p:nvPr/>
      </p:nvGrpSpPr>
      <p:grpSpPr>
        <a:xfrm>
          <a:off x="0" y="0"/>
          <a:ext cx="0" cy="0"/>
          <a:chOff x="0" y="0"/>
          <a:chExt cx="0" cy="0"/>
        </a:xfrm>
      </p:grpSpPr>
      <p:pic>
        <p:nvPicPr>
          <p:cNvPr id="42" name="Google Shape;42;p10"/>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43" name="Google Shape;43;p10"/>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slow">
    <p:wip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2880">
          <p15:clr>
            <a:srgbClr val="EA4335"/>
          </p15:clr>
        </p15:guide>
        <p15:guide id="3" pos="5311">
          <p15:clr>
            <a:srgbClr val="EA4335"/>
          </p15:clr>
        </p15:guide>
        <p15:guide id="4" orient="horz" pos="340">
          <p15:clr>
            <a:srgbClr val="EA4335"/>
          </p15:clr>
        </p15:guide>
        <p15:guide id="5" orient="horz" pos="2903">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mailto:dayanadevikuppan4@gmail.com" TargetMode="Externa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7.jpg"/><Relationship Id="rId7" Type="http://schemas.openxmlformats.org/officeDocument/2006/relationships/diagramColors" Target="../diagrams/colors1.xm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6"/>
        <p:cNvGrpSpPr/>
        <p:nvPr/>
      </p:nvGrpSpPr>
      <p:grpSpPr>
        <a:xfrm>
          <a:off x="0" y="0"/>
          <a:ext cx="0" cy="0"/>
          <a:chOff x="0" y="0"/>
          <a:chExt cx="0" cy="0"/>
        </a:xfrm>
      </p:grpSpPr>
      <p:sp>
        <p:nvSpPr>
          <p:cNvPr id="57" name="Google Shape;57;p15"/>
          <p:cNvSpPr txBox="1">
            <a:spLocks noGrp="1"/>
          </p:cNvSpPr>
          <p:nvPr>
            <p:ph type="ctrTitle"/>
          </p:nvPr>
        </p:nvSpPr>
        <p:spPr>
          <a:xfrm>
            <a:off x="4256107" y="1021135"/>
            <a:ext cx="4291500" cy="2961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t>HAND WRITTEN DIGIT RECOGINITION </a:t>
            </a:r>
            <a:endParaRPr sz="4800" dirty="0"/>
          </a:p>
          <a:p>
            <a:pPr marL="0" lvl="0" indent="0" algn="l" rtl="0">
              <a:spcBef>
                <a:spcPts val="0"/>
              </a:spcBef>
              <a:spcAft>
                <a:spcPts val="0"/>
              </a:spcAft>
              <a:buNone/>
            </a:pPr>
            <a:r>
              <a:rPr lang="en" sz="4800" dirty="0"/>
              <a:t>WITH CNN</a:t>
            </a:r>
            <a:endParaRPr sz="4800" dirty="0"/>
          </a:p>
        </p:txBody>
      </p:sp>
      <p:sp>
        <p:nvSpPr>
          <p:cNvPr id="58" name="Google Shape;58;p15"/>
          <p:cNvSpPr txBox="1">
            <a:spLocks noGrp="1"/>
          </p:cNvSpPr>
          <p:nvPr>
            <p:ph type="subTitle" idx="1"/>
          </p:nvPr>
        </p:nvSpPr>
        <p:spPr>
          <a:xfrm>
            <a:off x="6960287" y="4151625"/>
            <a:ext cx="2418757" cy="7506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latin typeface="Times New Roman" panose="02020603050405020304" pitchFamily="18" charset="0"/>
                <a:cs typeface="Times New Roman" panose="02020603050405020304" pitchFamily="18" charset="0"/>
              </a:rPr>
              <a:t>BY:</a:t>
            </a:r>
            <a:br>
              <a:rPr lang="en" sz="1800" b="1" dirty="0">
                <a:latin typeface="Times New Roman" panose="02020603050405020304" pitchFamily="18" charset="0"/>
                <a:cs typeface="Times New Roman" panose="02020603050405020304" pitchFamily="18" charset="0"/>
              </a:rPr>
            </a:br>
            <a:r>
              <a:rPr lang="en" sz="1800" b="1" dirty="0">
                <a:latin typeface="Times New Roman" panose="02020603050405020304" pitchFamily="18" charset="0"/>
                <a:cs typeface="Times New Roman" panose="02020603050405020304" pitchFamily="18" charset="0"/>
              </a:rPr>
              <a:t>DAYANA DEVI K</a:t>
            </a:r>
          </a:p>
          <a:p>
            <a:pPr marL="0" lvl="0" indent="0" algn="l" rtl="0">
              <a:spcBef>
                <a:spcPts val="0"/>
              </a:spcBef>
              <a:spcAft>
                <a:spcPts val="0"/>
              </a:spcAft>
              <a:buNone/>
            </a:pPr>
            <a:endParaRPr sz="1800" b="1" dirty="0">
              <a:latin typeface="Times New Roman" panose="02020603050405020304" pitchFamily="18" charset="0"/>
              <a:cs typeface="Times New Roman" panose="02020603050405020304" pitchFamily="18" charset="0"/>
            </a:endParaRPr>
          </a:p>
        </p:txBody>
      </p:sp>
      <p:pic>
        <p:nvPicPr>
          <p:cNvPr id="59" name="Google Shape;59;p15"/>
          <p:cNvPicPr preferRelativeResize="0"/>
          <p:nvPr/>
        </p:nvPicPr>
        <p:blipFill rotWithShape="1">
          <a:blip r:embed="rId4">
            <a:alphaModFix/>
          </a:blip>
          <a:srcRect l="25302" r="25297"/>
          <a:stretch/>
        </p:blipFill>
        <p:spPr>
          <a:xfrm>
            <a:off x="767950" y="765473"/>
            <a:ext cx="3049450" cy="3472324"/>
          </a:xfrm>
          <a:prstGeom prst="rect">
            <a:avLst/>
          </a:prstGeom>
          <a:noFill/>
          <a:ln>
            <a:noFill/>
          </a:ln>
        </p:spPr>
      </p:pic>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29"/>
          <p:cNvSpPr txBox="1">
            <a:spLocks noGrp="1"/>
          </p:cNvSpPr>
          <p:nvPr>
            <p:ph type="title"/>
          </p:nvPr>
        </p:nvSpPr>
        <p:spPr>
          <a:xfrm>
            <a:off x="742683" y="19973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t>YOUR SOLUTION AND ITS VALUE PROPOSITION   </a:t>
            </a:r>
            <a:r>
              <a:rPr lang="en-US" dirty="0"/>
              <a:t>(CONTD)</a:t>
            </a:r>
            <a:endParaRPr dirty="0"/>
          </a:p>
        </p:txBody>
      </p:sp>
      <p:sp>
        <p:nvSpPr>
          <p:cNvPr id="655" name="Google Shape;655;p29"/>
          <p:cNvSpPr/>
          <p:nvPr/>
        </p:nvSpPr>
        <p:spPr>
          <a:xfrm>
            <a:off x="852832" y="2847426"/>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29"/>
          <p:cNvGrpSpPr/>
          <p:nvPr/>
        </p:nvGrpSpPr>
        <p:grpSpPr>
          <a:xfrm>
            <a:off x="909473" y="1313659"/>
            <a:ext cx="252444" cy="351722"/>
            <a:chOff x="1394741" y="1512061"/>
            <a:chExt cx="252444" cy="351722"/>
          </a:xfrm>
        </p:grpSpPr>
        <p:sp>
          <p:nvSpPr>
            <p:cNvPr id="657" name="Google Shape;657;p2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29"/>
          <p:cNvGrpSpPr/>
          <p:nvPr/>
        </p:nvGrpSpPr>
        <p:grpSpPr>
          <a:xfrm>
            <a:off x="855856" y="4146798"/>
            <a:ext cx="359679" cy="321833"/>
            <a:chOff x="4670239" y="1541599"/>
            <a:chExt cx="359679" cy="321833"/>
          </a:xfrm>
        </p:grpSpPr>
        <p:sp>
          <p:nvSpPr>
            <p:cNvPr id="675" name="Google Shape;675;p2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29"/>
          <p:cNvGrpSpPr/>
          <p:nvPr/>
        </p:nvGrpSpPr>
        <p:grpSpPr>
          <a:xfrm>
            <a:off x="1376734" y="969414"/>
            <a:ext cx="6998890" cy="1201504"/>
            <a:chOff x="1596507" y="1163366"/>
            <a:chExt cx="6200739" cy="1201504"/>
          </a:xfrm>
        </p:grpSpPr>
        <p:sp>
          <p:nvSpPr>
            <p:cNvPr id="681" name="Google Shape;681;p29"/>
            <p:cNvSpPr/>
            <p:nvPr/>
          </p:nvSpPr>
          <p:spPr>
            <a:xfrm>
              <a:off x="1596507" y="1163366"/>
              <a:ext cx="3891179" cy="1201504"/>
            </a:xfrm>
            <a:prstGeom prst="hexagon">
              <a:avLst>
                <a:gd name="adj" fmla="val 34374"/>
                <a:gd name="vf" fmla="val 11547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Rajdhani"/>
                  <a:ea typeface="Rajdhani"/>
                  <a:cs typeface="Rajdhani"/>
                  <a:sym typeface="Rajdhani"/>
                </a:rPr>
                <a:t>The system can handle large volumes of handwritten digits, making it suitable for both small-scale and large-scale applications.</a:t>
              </a:r>
              <a:endParaRPr b="1" dirty="0">
                <a:solidFill>
                  <a:schemeClr val="lt2"/>
                </a:solidFill>
                <a:latin typeface="Rajdhani"/>
                <a:ea typeface="Rajdhani"/>
                <a:cs typeface="Rajdhani"/>
                <a:sym typeface="Rajdhani"/>
              </a:endParaRPr>
            </a:p>
          </p:txBody>
        </p:sp>
        <p:sp>
          <p:nvSpPr>
            <p:cNvPr id="682" name="Google Shape;682;p29"/>
            <p:cNvSpPr txBox="1"/>
            <p:nvPr/>
          </p:nvSpPr>
          <p:spPr>
            <a:xfrm>
              <a:off x="5112943" y="1492614"/>
              <a:ext cx="20181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Fira Sans Condensed"/>
                  <a:ea typeface="Fira Sans Condensed"/>
                  <a:cs typeface="Fira Sans Condensed"/>
                  <a:sym typeface="Fira Sans Condensed"/>
                </a:rPr>
                <a:t>Scalability</a:t>
              </a:r>
              <a:endParaRPr b="1" dirty="0">
                <a:solidFill>
                  <a:schemeClr val="lt2"/>
                </a:solidFill>
                <a:latin typeface="Fira Sans Condensed"/>
                <a:ea typeface="Fira Sans Condensed"/>
                <a:cs typeface="Fira Sans Condensed"/>
                <a:sym typeface="Fira Sans Condensed"/>
              </a:endParaRPr>
            </a:p>
          </p:txBody>
        </p:sp>
        <p:sp>
          <p:nvSpPr>
            <p:cNvPr id="683" name="Google Shape;683;p29"/>
            <p:cNvSpPr/>
            <p:nvPr/>
          </p:nvSpPr>
          <p:spPr>
            <a:xfrm>
              <a:off x="7083846" y="1364213"/>
              <a:ext cx="713400" cy="7134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04</a:t>
              </a:r>
              <a:endParaRPr sz="2400" b="1" dirty="0">
                <a:solidFill>
                  <a:schemeClr val="lt2"/>
                </a:solidFill>
                <a:latin typeface="Rajdhani"/>
                <a:ea typeface="Rajdhani"/>
                <a:cs typeface="Rajdhani"/>
                <a:sym typeface="Rajdhani"/>
              </a:endParaRPr>
            </a:p>
          </p:txBody>
        </p:sp>
      </p:grpSp>
      <p:grpSp>
        <p:nvGrpSpPr>
          <p:cNvPr id="684" name="Google Shape;684;p29"/>
          <p:cNvGrpSpPr/>
          <p:nvPr/>
        </p:nvGrpSpPr>
        <p:grpSpPr>
          <a:xfrm>
            <a:off x="1405113" y="2506976"/>
            <a:ext cx="7041570" cy="1064544"/>
            <a:chOff x="2137075" y="2593120"/>
            <a:chExt cx="6403061" cy="1064544"/>
          </a:xfrm>
        </p:grpSpPr>
        <p:sp>
          <p:nvSpPr>
            <p:cNvPr id="685" name="Google Shape;685;p29"/>
            <p:cNvSpPr/>
            <p:nvPr/>
          </p:nvSpPr>
          <p:spPr>
            <a:xfrm>
              <a:off x="2137075" y="2593120"/>
              <a:ext cx="3993787" cy="1064544"/>
            </a:xfrm>
            <a:prstGeom prst="hexagon">
              <a:avLst>
                <a:gd name="adj" fmla="val 34374"/>
                <a:gd name="vf" fmla="val 11547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Rajdhani"/>
                  <a:ea typeface="Rajdhani"/>
                  <a:cs typeface="Rajdhani"/>
                  <a:sym typeface="Rajdhani"/>
                </a:rPr>
                <a:t>It can be integrated into diverse systems and applications across different industries, offering flexibility and adaptability.</a:t>
              </a:r>
              <a:endParaRPr b="1" dirty="0">
                <a:solidFill>
                  <a:schemeClr val="lt2"/>
                </a:solidFill>
                <a:latin typeface="Rajdhani"/>
                <a:ea typeface="Rajdhani"/>
                <a:cs typeface="Rajdhani"/>
                <a:sym typeface="Rajdhani"/>
              </a:endParaRPr>
            </a:p>
          </p:txBody>
        </p:sp>
        <p:sp>
          <p:nvSpPr>
            <p:cNvPr id="686" name="Google Shape;686;p29"/>
            <p:cNvSpPr txBox="1"/>
            <p:nvPr/>
          </p:nvSpPr>
          <p:spPr>
            <a:xfrm>
              <a:off x="5746240" y="2853367"/>
              <a:ext cx="20181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Fira Sans Condensed"/>
                  <a:ea typeface="Fira Sans Condensed"/>
                  <a:cs typeface="Fira Sans Condensed"/>
                  <a:sym typeface="Fira Sans Condensed"/>
                </a:rPr>
                <a:t>Versatility</a:t>
              </a:r>
              <a:endParaRPr b="1" dirty="0">
                <a:solidFill>
                  <a:schemeClr val="lt2"/>
                </a:solidFill>
                <a:latin typeface="Fira Sans Condensed"/>
                <a:ea typeface="Fira Sans Condensed"/>
                <a:cs typeface="Fira Sans Condensed"/>
                <a:sym typeface="Fira Sans Condensed"/>
              </a:endParaRPr>
            </a:p>
          </p:txBody>
        </p:sp>
        <p:sp>
          <p:nvSpPr>
            <p:cNvPr id="687" name="Google Shape;687;p29"/>
            <p:cNvSpPr/>
            <p:nvPr/>
          </p:nvSpPr>
          <p:spPr>
            <a:xfrm>
              <a:off x="7826736" y="2738917"/>
              <a:ext cx="713400" cy="7134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05</a:t>
              </a:r>
              <a:endParaRPr sz="2400" b="1" dirty="0">
                <a:solidFill>
                  <a:schemeClr val="lt2"/>
                </a:solidFill>
                <a:latin typeface="Rajdhani"/>
                <a:ea typeface="Rajdhani"/>
                <a:cs typeface="Rajdhani"/>
                <a:sym typeface="Rajdhani"/>
              </a:endParaRPr>
            </a:p>
          </p:txBody>
        </p:sp>
      </p:grpSp>
      <p:grpSp>
        <p:nvGrpSpPr>
          <p:cNvPr id="688" name="Google Shape;688;p29"/>
          <p:cNvGrpSpPr/>
          <p:nvPr/>
        </p:nvGrpSpPr>
        <p:grpSpPr>
          <a:xfrm>
            <a:off x="1458607" y="3859515"/>
            <a:ext cx="6988076" cy="981437"/>
            <a:chOff x="2137076" y="3534769"/>
            <a:chExt cx="6057358" cy="981437"/>
          </a:xfrm>
        </p:grpSpPr>
        <p:sp>
          <p:nvSpPr>
            <p:cNvPr id="689" name="Google Shape;689;p29"/>
            <p:cNvSpPr/>
            <p:nvPr/>
          </p:nvSpPr>
          <p:spPr>
            <a:xfrm>
              <a:off x="2137076" y="3534769"/>
              <a:ext cx="3736115" cy="981437"/>
            </a:xfrm>
            <a:prstGeom prst="hexagon">
              <a:avLst>
                <a:gd name="adj" fmla="val 34374"/>
                <a:gd name="vf" fmla="val 11547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Rajdhani"/>
                  <a:ea typeface="Rajdhani"/>
                  <a:cs typeface="Rajdhani"/>
                  <a:sym typeface="Rajdhani"/>
                </a:rPr>
                <a:t> By reducing the need for manual labor and minimizing errors, it contributes to cost savings over time.</a:t>
              </a:r>
              <a:endParaRPr b="1" dirty="0">
                <a:solidFill>
                  <a:schemeClr val="lt2"/>
                </a:solidFill>
                <a:latin typeface="Rajdhani"/>
                <a:ea typeface="Rajdhani"/>
                <a:cs typeface="Rajdhani"/>
                <a:sym typeface="Rajdhani"/>
              </a:endParaRPr>
            </a:p>
          </p:txBody>
        </p:sp>
        <p:sp>
          <p:nvSpPr>
            <p:cNvPr id="690" name="Google Shape;690;p29"/>
            <p:cNvSpPr txBox="1"/>
            <p:nvPr/>
          </p:nvSpPr>
          <p:spPr>
            <a:xfrm>
              <a:off x="5668063" y="3773636"/>
              <a:ext cx="20181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Fira Sans Condensed"/>
                  <a:ea typeface="Fira Sans Condensed"/>
                  <a:cs typeface="Fira Sans Condensed"/>
                  <a:sym typeface="Fira Sans Condensed"/>
                </a:rPr>
                <a:t>Cost-effectiveness</a:t>
              </a:r>
              <a:endParaRPr b="1" dirty="0">
                <a:solidFill>
                  <a:schemeClr val="lt2"/>
                </a:solidFill>
                <a:latin typeface="Fira Sans Condensed"/>
                <a:ea typeface="Fira Sans Condensed"/>
                <a:cs typeface="Fira Sans Condensed"/>
                <a:sym typeface="Fira Sans Condensed"/>
              </a:endParaRPr>
            </a:p>
          </p:txBody>
        </p:sp>
        <p:sp>
          <p:nvSpPr>
            <p:cNvPr id="691" name="Google Shape;691;p29"/>
            <p:cNvSpPr/>
            <p:nvPr/>
          </p:nvSpPr>
          <p:spPr>
            <a:xfrm>
              <a:off x="7481034" y="3668787"/>
              <a:ext cx="713400" cy="7134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06</a:t>
              </a:r>
              <a:endParaRPr sz="2400" b="1" dirty="0">
                <a:solidFill>
                  <a:schemeClr val="lt2"/>
                </a:solidFill>
                <a:latin typeface="Rajdhani"/>
                <a:ea typeface="Rajdhani"/>
                <a:cs typeface="Rajdhani"/>
                <a:sym typeface="Rajdhani"/>
              </a:endParaRPr>
            </a:p>
          </p:txBody>
        </p:sp>
      </p:grpSp>
      <p:sp>
        <p:nvSpPr>
          <p:cNvPr id="4" name="Arrow: Right 3">
            <a:extLst>
              <a:ext uri="{FF2B5EF4-FFF2-40B4-BE49-F238E27FC236}">
                <a16:creationId xmlns:a16="http://schemas.microsoft.com/office/drawing/2014/main" id="{FA146C30-583B-3E0E-AE9E-C193177AB5DF}"/>
              </a:ext>
            </a:extLst>
          </p:cNvPr>
          <p:cNvSpPr/>
          <p:nvPr/>
        </p:nvSpPr>
        <p:spPr>
          <a:xfrm>
            <a:off x="5986130" y="1313659"/>
            <a:ext cx="1137684" cy="469503"/>
          </a:xfrm>
          <a:prstGeom prst="rightArrow">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id="{41E5D21F-7C37-F0B3-8390-5B9D2D3332AC}"/>
              </a:ext>
            </a:extLst>
          </p:cNvPr>
          <p:cNvSpPr/>
          <p:nvPr/>
        </p:nvSpPr>
        <p:spPr>
          <a:xfrm>
            <a:off x="5986130" y="2774720"/>
            <a:ext cx="1137684" cy="469503"/>
          </a:xfrm>
          <a:prstGeom prst="rightArrow">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BFFFB6E0-7EC9-AE0C-B505-5C437E73C4C0}"/>
              </a:ext>
            </a:extLst>
          </p:cNvPr>
          <p:cNvSpPr/>
          <p:nvPr/>
        </p:nvSpPr>
        <p:spPr>
          <a:xfrm>
            <a:off x="5986130" y="4090882"/>
            <a:ext cx="1488558" cy="469503"/>
          </a:xfrm>
          <a:prstGeom prst="rightArrow">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5739142"/>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7"/>
        <p:cNvGrpSpPr/>
        <p:nvPr/>
      </p:nvGrpSpPr>
      <p:grpSpPr>
        <a:xfrm>
          <a:off x="0" y="0"/>
          <a:ext cx="0" cy="0"/>
          <a:chOff x="0" y="0"/>
          <a:chExt cx="0" cy="0"/>
        </a:xfrm>
      </p:grpSpPr>
      <p:graphicFrame>
        <p:nvGraphicFramePr>
          <p:cNvPr id="1148" name="Google Shape;1148;p38"/>
          <p:cNvGraphicFramePr/>
          <p:nvPr>
            <p:extLst>
              <p:ext uri="{D42A27DB-BD31-4B8C-83A1-F6EECF244321}">
                <p14:modId xmlns:p14="http://schemas.microsoft.com/office/powerpoint/2010/main" val="477970663"/>
              </p:ext>
            </p:extLst>
          </p:nvPr>
        </p:nvGraphicFramePr>
        <p:xfrm>
          <a:off x="924525" y="1342600"/>
          <a:ext cx="7295100" cy="3527090"/>
        </p:xfrm>
        <a:graphic>
          <a:graphicData uri="http://schemas.openxmlformats.org/drawingml/2006/table">
            <a:tbl>
              <a:tblPr>
                <a:noFill/>
                <a:tableStyleId>{7D21E974-D755-4593-B324-211B9AD1140D}</a:tableStyleId>
              </a:tblPr>
              <a:tblGrid>
                <a:gridCol w="3647550">
                  <a:extLst>
                    <a:ext uri="{9D8B030D-6E8A-4147-A177-3AD203B41FA5}">
                      <a16:colId xmlns:a16="http://schemas.microsoft.com/office/drawing/2014/main" val="20000"/>
                    </a:ext>
                  </a:extLst>
                </a:gridCol>
                <a:gridCol w="3647550">
                  <a:extLst>
                    <a:ext uri="{9D8B030D-6E8A-4147-A177-3AD203B41FA5}">
                      <a16:colId xmlns:a16="http://schemas.microsoft.com/office/drawing/2014/main" val="20001"/>
                    </a:ext>
                  </a:extLst>
                </a:gridCol>
              </a:tblGrid>
              <a:tr h="622700">
                <a:tc gridSpan="2">
                  <a:txBody>
                    <a:bodyPr/>
                    <a:lstStyle/>
                    <a:p>
                      <a:pPr marL="0" lvl="0" indent="0" algn="ctr" rtl="0">
                        <a:spcBef>
                          <a:spcPts val="0"/>
                        </a:spcBef>
                        <a:spcAft>
                          <a:spcPts val="0"/>
                        </a:spcAft>
                        <a:buNone/>
                      </a:pPr>
                      <a:r>
                        <a:rPr lang="en" sz="2400" b="1" dirty="0">
                          <a:solidFill>
                            <a:schemeClr val="lt2"/>
                          </a:solidFill>
                          <a:latin typeface="Rajdhani"/>
                          <a:cs typeface="Rajdhani"/>
                          <a:sym typeface="Rajdhani"/>
                        </a:rPr>
                        <a:t>WOW FACTORS</a:t>
                      </a:r>
                      <a:endParaRPr dirty="0"/>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tc hMerge="1">
                  <a:txBody>
                    <a:bodyPr/>
                    <a:lstStyle/>
                    <a:p>
                      <a:endParaRPr lang="en-US"/>
                    </a:p>
                  </a:txBody>
                  <a:tcPr/>
                </a:tc>
                <a:extLst>
                  <a:ext uri="{0D108BD9-81ED-4DB2-BD59-A6C34878D82A}">
                    <a16:rowId xmlns:a16="http://schemas.microsoft.com/office/drawing/2014/main" val="10000"/>
                  </a:ext>
                </a:extLst>
              </a:tr>
              <a:tr h="622700">
                <a:tc>
                  <a:txBody>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40%</a:t>
                      </a: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tc>
                  <a:txBody>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100%</a:t>
                      </a:r>
                      <a:endParaRPr dirty="0"/>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extLst>
                  <a:ext uri="{0D108BD9-81ED-4DB2-BD59-A6C34878D82A}">
                    <a16:rowId xmlns:a16="http://schemas.microsoft.com/office/drawing/2014/main" val="10001"/>
                  </a:ext>
                </a:extLst>
              </a:tr>
              <a:tr h="622700">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tc>
                  <a:txBody>
                    <a:bodyPr/>
                    <a:lstStyle/>
                    <a:p>
                      <a:pPr marL="0" lvl="0" indent="0" algn="l" rtl="0">
                        <a:spcBef>
                          <a:spcPts val="0"/>
                        </a:spcBef>
                        <a:spcAft>
                          <a:spcPts val="0"/>
                        </a:spcAft>
                        <a:buNone/>
                      </a:pPr>
                      <a:endParaRPr dirty="0"/>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extLst>
                  <a:ext uri="{0D108BD9-81ED-4DB2-BD59-A6C34878D82A}">
                    <a16:rowId xmlns:a16="http://schemas.microsoft.com/office/drawing/2014/main" val="10002"/>
                  </a:ext>
                </a:extLst>
              </a:tr>
              <a:tr h="622700">
                <a:tc>
                  <a:txBody>
                    <a:bodyPr/>
                    <a:lstStyle/>
                    <a:p>
                      <a:pPr marL="0" lvl="0" indent="0" algn="ctr" rtl="0">
                        <a:spcBef>
                          <a:spcPts val="0"/>
                        </a:spcBef>
                        <a:spcAft>
                          <a:spcPts val="0"/>
                        </a:spcAft>
                        <a:buNone/>
                      </a:pPr>
                      <a:r>
                        <a:rPr lang="en" sz="2400" b="1" i="0" u="none" strike="noStrike" cap="none" dirty="0">
                          <a:solidFill>
                            <a:schemeClr val="lt2"/>
                          </a:solidFill>
                          <a:effectLst/>
                          <a:latin typeface="Rajdhani"/>
                          <a:cs typeface="Rajdhani"/>
                          <a:sym typeface="Rajdhani"/>
                        </a:rPr>
                        <a:t>INITIAL MODEL TRAINING</a:t>
                      </a:r>
                      <a:endParaRPr dirty="0"/>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tc>
                  <a:txBody>
                    <a:bodyPr/>
                    <a:lstStyle/>
                    <a:p>
                      <a:pPr marL="0" lvl="0" indent="0" algn="ctr" rtl="0">
                        <a:spcBef>
                          <a:spcPts val="0"/>
                        </a:spcBef>
                        <a:spcAft>
                          <a:spcPts val="0"/>
                        </a:spcAft>
                        <a:buNone/>
                      </a:pPr>
                      <a:r>
                        <a:rPr lang="en-IN" sz="2400" b="1" dirty="0">
                          <a:solidFill>
                            <a:schemeClr val="tx2"/>
                          </a:solidFill>
                          <a:latin typeface="Fira Sans Condensed" panose="020B0503050000020004" pitchFamily="34" charset="0"/>
                        </a:rPr>
                        <a:t>PROVIDE VALUES</a:t>
                      </a:r>
                      <a:endParaRPr sz="2400" b="1" dirty="0">
                        <a:solidFill>
                          <a:schemeClr val="tx2"/>
                        </a:solidFill>
                        <a:latin typeface="Fira Sans Condensed" panose="020B0503050000020004" pitchFamily="34" charset="0"/>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extLst>
                  <a:ext uri="{0D108BD9-81ED-4DB2-BD59-A6C34878D82A}">
                    <a16:rowId xmlns:a16="http://schemas.microsoft.com/office/drawing/2014/main" val="10003"/>
                  </a:ext>
                </a:extLst>
              </a:tr>
              <a:tr h="622700">
                <a:tc>
                  <a:txBody>
                    <a:bodyPr/>
                    <a:lstStyle/>
                    <a:p>
                      <a:pPr marL="0" lvl="0" indent="0" algn="ctr" rtl="0">
                        <a:spcBef>
                          <a:spcPts val="0"/>
                        </a:spcBef>
                        <a:spcAft>
                          <a:spcPts val="0"/>
                        </a:spcAft>
                        <a:buNone/>
                      </a:pPr>
                      <a:r>
                        <a:rPr lang="en-US" sz="1400" b="0" i="0" u="none" strike="noStrike" cap="none" dirty="0">
                          <a:solidFill>
                            <a:schemeClr val="tx2"/>
                          </a:solidFill>
                          <a:effectLst/>
                          <a:latin typeface="Fira Sans Condensed" panose="020B0503050000020004" pitchFamily="34" charset="0"/>
                          <a:ea typeface="Arial"/>
                          <a:cs typeface="Arial"/>
                          <a:sym typeface="Arial"/>
                        </a:rPr>
                        <a:t>Impress with early results of your CNN model trained on a subset of the MNIST dataset, demonstrating its ability to learn and make predictions even in the early stages</a:t>
                      </a:r>
                      <a:endParaRPr dirty="0">
                        <a:solidFill>
                          <a:schemeClr val="tx2"/>
                        </a:solidFill>
                        <a:latin typeface="Fira Sans Condensed" panose="020B0503050000020004" pitchFamily="34" charset="0"/>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tc>
                  <a:txBody>
                    <a:bodyPr/>
                    <a:lstStyle/>
                    <a:p>
                      <a:pPr marL="0" lvl="0" indent="0" algn="ctr" rtl="0">
                        <a:spcBef>
                          <a:spcPts val="0"/>
                        </a:spcBef>
                        <a:spcAft>
                          <a:spcPts val="0"/>
                        </a:spcAft>
                        <a:buNone/>
                      </a:pPr>
                      <a:r>
                        <a:rPr lang="en-US" dirty="0">
                          <a:solidFill>
                            <a:schemeClr val="tx2"/>
                          </a:solidFill>
                          <a:latin typeface="Fira Sans Condensed" panose="020B0503050000020004" pitchFamily="34" charset="0"/>
                        </a:rPr>
                        <a:t>Its user-friendly interface, scalability, and cost-effectiveness, our solution delivers unparalleled value by streamlining processes and optimizing workflow</a:t>
                      </a:r>
                      <a:r>
                        <a:rPr lang="en-US" dirty="0"/>
                        <a:t>.</a:t>
                      </a:r>
                      <a:endParaRPr dirty="0"/>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extLst>
                  <a:ext uri="{0D108BD9-81ED-4DB2-BD59-A6C34878D82A}">
                    <a16:rowId xmlns:a16="http://schemas.microsoft.com/office/drawing/2014/main" val="10004"/>
                  </a:ext>
                </a:extLst>
              </a:tr>
            </a:tbl>
          </a:graphicData>
        </a:graphic>
      </p:graphicFrame>
      <p:sp>
        <p:nvSpPr>
          <p:cNvPr id="1149" name="Google Shape;1149;p38"/>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WOW IN MY SOLUTION</a:t>
            </a:r>
            <a:endParaRPr dirty="0"/>
          </a:p>
        </p:txBody>
      </p:sp>
      <p:sp>
        <p:nvSpPr>
          <p:cNvPr id="1150" name="Google Shape;1150;p38"/>
          <p:cNvSpPr/>
          <p:nvPr/>
        </p:nvSpPr>
        <p:spPr>
          <a:xfrm>
            <a:off x="2186852" y="2805350"/>
            <a:ext cx="189900" cy="189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2422651" y="2805350"/>
            <a:ext cx="189900" cy="189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2658450" y="2805350"/>
            <a:ext cx="189900" cy="189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2894249" y="2805350"/>
            <a:ext cx="189900" cy="189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3130048" y="2805350"/>
            <a:ext cx="189900" cy="189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5824277" y="2805350"/>
            <a:ext cx="189900" cy="189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6060076" y="2805350"/>
            <a:ext cx="189900" cy="189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6295875" y="2805350"/>
            <a:ext cx="189900" cy="189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57;p38">
            <a:extLst>
              <a:ext uri="{FF2B5EF4-FFF2-40B4-BE49-F238E27FC236}">
                <a16:creationId xmlns:a16="http://schemas.microsoft.com/office/drawing/2014/main" id="{B65F1908-473C-E371-F220-3B462B825675}"/>
              </a:ext>
            </a:extLst>
          </p:cNvPr>
          <p:cNvSpPr/>
          <p:nvPr/>
        </p:nvSpPr>
        <p:spPr>
          <a:xfrm>
            <a:off x="6513246" y="2805350"/>
            <a:ext cx="189900" cy="189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157;p38">
            <a:extLst>
              <a:ext uri="{FF2B5EF4-FFF2-40B4-BE49-F238E27FC236}">
                <a16:creationId xmlns:a16="http://schemas.microsoft.com/office/drawing/2014/main" id="{AC1EC33C-FC1D-5A3F-1BF6-FD9ECE7829B2}"/>
              </a:ext>
            </a:extLst>
          </p:cNvPr>
          <p:cNvSpPr/>
          <p:nvPr/>
        </p:nvSpPr>
        <p:spPr>
          <a:xfrm>
            <a:off x="6733677" y="2805350"/>
            <a:ext cx="189900" cy="189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720000" y="294951"/>
            <a:ext cx="7704000" cy="572700"/>
          </a:xfrm>
          <a:prstGeom prst="rect">
            <a:avLst/>
          </a:prstGeom>
        </p:spPr>
        <p:txBody>
          <a:bodyPr spcFirstLastPara="1" wrap="square" lIns="91425" tIns="91425" rIns="91425" bIns="91425" anchor="t" anchorCtr="0">
            <a:noAutofit/>
          </a:bodyPr>
          <a:lstStyle/>
          <a:p>
            <a:r>
              <a:rPr lang="en-US" dirty="0">
                <a:solidFill>
                  <a:schemeClr val="tx2"/>
                </a:solidFill>
                <a:latin typeface="Rajdhani" panose="020B0604020202020204" charset="0"/>
                <a:cs typeface="Rajdhani" panose="020B0604020202020204" charset="0"/>
              </a:rPr>
              <a:t>MODELLING</a:t>
            </a:r>
            <a:br>
              <a:rPr lang="en-US" b="0" i="0" dirty="0">
                <a:solidFill>
                  <a:srgbClr val="383838"/>
                </a:solidFill>
                <a:effectLst/>
                <a:latin typeface="Inter"/>
              </a:rPr>
            </a:br>
            <a:endParaRPr lang="en-US" sz="3000" dirty="0"/>
          </a:p>
        </p:txBody>
      </p:sp>
      <p:sp>
        <p:nvSpPr>
          <p:cNvPr id="65" name="Google Shape;65;p16"/>
          <p:cNvSpPr txBox="1">
            <a:spLocks noGrp="1"/>
          </p:cNvSpPr>
          <p:nvPr>
            <p:ph type="body" idx="1"/>
          </p:nvPr>
        </p:nvSpPr>
        <p:spPr>
          <a:xfrm>
            <a:off x="584791" y="1294857"/>
            <a:ext cx="4073588" cy="314318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tx2"/>
              </a:buClr>
              <a:buNone/>
            </a:pPr>
            <a:r>
              <a:rPr lang="en-US" sz="1700" b="1" dirty="0">
                <a:solidFill>
                  <a:schemeClr val="tx2"/>
                </a:solidFill>
                <a:latin typeface="Fira Sans Condensed" panose="020B0503050000020004" pitchFamily="34" charset="0"/>
              </a:rPr>
              <a:t>1 .Data Preparation: </a:t>
            </a:r>
          </a:p>
          <a:p>
            <a:pPr marL="0" marR="0" lvl="0" indent="0" algn="ctr" rtl="0">
              <a:lnSpc>
                <a:spcPct val="100000"/>
              </a:lnSpc>
              <a:spcBef>
                <a:spcPts val="0"/>
              </a:spcBef>
              <a:spcAft>
                <a:spcPts val="0"/>
              </a:spcAft>
              <a:buClr>
                <a:schemeClr val="tx2"/>
              </a:buClr>
              <a:buNone/>
            </a:pPr>
            <a:endParaRPr lang="en-US" sz="1700" b="1" dirty="0">
              <a:solidFill>
                <a:schemeClr val="tx2"/>
              </a:solidFill>
              <a:latin typeface="Fira Sans Condensed" panose="020B0503050000020004" pitchFamily="34" charset="0"/>
            </a:endParaRPr>
          </a:p>
          <a:p>
            <a:pPr marL="285750" marR="0" lvl="0" indent="-285750" algn="ctr" rtl="0">
              <a:lnSpc>
                <a:spcPct val="150000"/>
              </a:lnSpc>
              <a:spcBef>
                <a:spcPts val="0"/>
              </a:spcBef>
              <a:spcAft>
                <a:spcPts val="0"/>
              </a:spcAft>
              <a:buClr>
                <a:schemeClr val="tx2"/>
              </a:buClr>
              <a:buFont typeface="Wingdings" panose="05000000000000000000" pitchFamily="2" charset="2"/>
              <a:buChar char="v"/>
            </a:pPr>
            <a:r>
              <a:rPr lang="en-US" b="1" dirty="0">
                <a:solidFill>
                  <a:schemeClr val="tx2"/>
                </a:solidFill>
                <a:latin typeface="Fira Sans Condensed" panose="020B0503050000020004" pitchFamily="34" charset="0"/>
              </a:rPr>
              <a:t>The MNIST dataset consists of grayscale images of handwritten digits from 0 to 9.</a:t>
            </a:r>
          </a:p>
          <a:p>
            <a:pPr marL="285750" marR="0" lvl="0" indent="-285750" algn="ctr" rtl="0">
              <a:lnSpc>
                <a:spcPct val="150000"/>
              </a:lnSpc>
              <a:spcBef>
                <a:spcPts val="0"/>
              </a:spcBef>
              <a:spcAft>
                <a:spcPts val="0"/>
              </a:spcAft>
              <a:buClr>
                <a:schemeClr val="tx2"/>
              </a:buClr>
              <a:buFont typeface="Wingdings" panose="05000000000000000000" pitchFamily="2" charset="2"/>
              <a:buChar char="v"/>
            </a:pPr>
            <a:r>
              <a:rPr lang="en-US" b="1" dirty="0">
                <a:solidFill>
                  <a:schemeClr val="tx2"/>
                </a:solidFill>
                <a:latin typeface="Fira Sans Condensed" panose="020B0503050000020004" pitchFamily="34" charset="0"/>
              </a:rPr>
              <a:t> Each image is 28</a:t>
            </a:r>
            <a:r>
              <a:rPr lang="en-US" sz="1400" b="1" dirty="0">
                <a:solidFill>
                  <a:schemeClr val="lt2"/>
                </a:solidFill>
                <a:latin typeface="Rajdhani"/>
                <a:ea typeface="Rajdhani"/>
                <a:cs typeface="Rajdhani"/>
                <a:sym typeface="Rajdhani"/>
              </a:rPr>
              <a:t> Load the MNIST dataset, which consists of grayscale images of handwritten digits and their corresponding labels.</a:t>
            </a:r>
          </a:p>
          <a:p>
            <a:pPr marL="285750" marR="0" lvl="0" indent="-285750" algn="ctr" rtl="0">
              <a:lnSpc>
                <a:spcPct val="150000"/>
              </a:lnSpc>
              <a:spcBef>
                <a:spcPts val="0"/>
              </a:spcBef>
              <a:spcAft>
                <a:spcPts val="0"/>
              </a:spcAft>
              <a:buClr>
                <a:schemeClr val="tx2"/>
              </a:buClr>
              <a:buFont typeface="Wingdings" panose="05000000000000000000" pitchFamily="2" charset="2"/>
              <a:buChar char="v"/>
            </a:pPr>
            <a:r>
              <a:rPr lang="en-US" sz="1400" b="1" dirty="0">
                <a:solidFill>
                  <a:schemeClr val="lt2"/>
                </a:solidFill>
                <a:latin typeface="Rajdhani"/>
                <a:ea typeface="Rajdhani"/>
                <a:cs typeface="Rajdhani"/>
                <a:sym typeface="Rajdhani"/>
              </a:rPr>
              <a:t>Normalize the pixel values to the range [0, 1].</a:t>
            </a:r>
          </a:p>
          <a:p>
            <a:pPr marL="0" marR="0" lvl="0" indent="0" algn="ctr" rtl="0">
              <a:lnSpc>
                <a:spcPct val="150000"/>
              </a:lnSpc>
              <a:spcBef>
                <a:spcPts val="0"/>
              </a:spcBef>
              <a:spcAft>
                <a:spcPts val="0"/>
              </a:spcAft>
              <a:buNone/>
            </a:pPr>
            <a:r>
              <a:rPr lang="en-US" sz="1400" b="1" dirty="0">
                <a:solidFill>
                  <a:schemeClr val="lt2"/>
                </a:solidFill>
                <a:latin typeface="Rajdhani"/>
                <a:ea typeface="Rajdhani"/>
                <a:cs typeface="Rajdhani"/>
                <a:sym typeface="Rajdhani"/>
              </a:rPr>
              <a:t>         Reshape the input data to have a single channel. </a:t>
            </a:r>
            <a:r>
              <a:rPr lang="en-US" b="1" dirty="0">
                <a:solidFill>
                  <a:schemeClr val="tx2"/>
                </a:solidFill>
                <a:latin typeface="Fira Sans Condensed" panose="020B0503050000020004" pitchFamily="34" charset="0"/>
              </a:rPr>
              <a:t>x28 pixels.</a:t>
            </a:r>
          </a:p>
          <a:p>
            <a:pPr marL="482600" lvl="0" indent="-342900" algn="l" rtl="0">
              <a:spcBef>
                <a:spcPts val="0"/>
              </a:spcBef>
              <a:spcAft>
                <a:spcPts val="0"/>
              </a:spcAft>
              <a:buClr>
                <a:schemeClr val="lt2"/>
              </a:buClr>
              <a:buSzPts val="1400"/>
              <a:buAutoNum type="arabicPeriod"/>
            </a:pPr>
            <a:endParaRPr lang="en" dirty="0">
              <a:solidFill>
                <a:schemeClr val="tx2"/>
              </a:solidFill>
              <a:latin typeface="Fira Sans Condensed" panose="020B0503050000020004" pitchFamily="34" charset="0"/>
            </a:endParaRPr>
          </a:p>
          <a:p>
            <a:pPr marL="457200" lvl="0" indent="-317500" algn="l" rtl="0">
              <a:spcBef>
                <a:spcPts val="1000"/>
              </a:spcBef>
              <a:spcAft>
                <a:spcPts val="0"/>
              </a:spcAft>
              <a:buClr>
                <a:schemeClr val="lt2"/>
              </a:buClr>
              <a:buSzPts val="1400"/>
              <a:buFont typeface="Fira Sans Condensed"/>
              <a:buChar char="●"/>
            </a:pPr>
            <a:endParaRPr lang="en-US" dirty="0">
              <a:solidFill>
                <a:schemeClr val="lt2"/>
              </a:solidFill>
            </a:endParaRPr>
          </a:p>
        </p:txBody>
      </p:sp>
      <p:pic>
        <p:nvPicPr>
          <p:cNvPr id="3" name="Picture 2">
            <a:extLst>
              <a:ext uri="{FF2B5EF4-FFF2-40B4-BE49-F238E27FC236}">
                <a16:creationId xmlns:a16="http://schemas.microsoft.com/office/drawing/2014/main" id="{D50877B6-D6F9-7DB6-05C0-BA542FE9AE22}"/>
              </a:ext>
            </a:extLst>
          </p:cNvPr>
          <p:cNvPicPr>
            <a:picLocks noChangeAspect="1"/>
          </p:cNvPicPr>
          <p:nvPr/>
        </p:nvPicPr>
        <p:blipFill>
          <a:blip r:embed="rId4"/>
          <a:stretch>
            <a:fillRect/>
          </a:stretch>
        </p:blipFill>
        <p:spPr>
          <a:xfrm>
            <a:off x="5499359" y="1322596"/>
            <a:ext cx="3143180" cy="3143180"/>
          </a:xfrm>
          <a:prstGeom prst="rect">
            <a:avLst/>
          </a:prstGeom>
          <a:ln>
            <a:noFill/>
          </a:ln>
          <a:effectLst>
            <a:softEdge rad="112500"/>
          </a:effectLst>
        </p:spPr>
      </p:pic>
    </p:spTree>
    <p:extLst>
      <p:ext uri="{BB962C8B-B14F-4D97-AF65-F5344CB8AC3E}">
        <p14:creationId xmlns:p14="http://schemas.microsoft.com/office/powerpoint/2010/main" val="762883020"/>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
        <p:cNvGrpSpPr/>
        <p:nvPr/>
      </p:nvGrpSpPr>
      <p:grpSpPr>
        <a:xfrm>
          <a:off x="0" y="0"/>
          <a:ext cx="0" cy="0"/>
          <a:chOff x="0" y="0"/>
          <a:chExt cx="0" cy="0"/>
        </a:xfrm>
      </p:grpSpPr>
      <p:sp>
        <p:nvSpPr>
          <p:cNvPr id="65" name="Google Shape;65;p16"/>
          <p:cNvSpPr txBox="1">
            <a:spLocks noGrp="1"/>
          </p:cNvSpPr>
          <p:nvPr>
            <p:ph type="body" idx="1"/>
          </p:nvPr>
        </p:nvSpPr>
        <p:spPr>
          <a:xfrm>
            <a:off x="171851" y="956930"/>
            <a:ext cx="4240660" cy="3455581"/>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tx2"/>
              </a:buClr>
              <a:buNone/>
            </a:pPr>
            <a:r>
              <a:rPr lang="en-US" sz="1700" b="1" dirty="0">
                <a:solidFill>
                  <a:schemeClr val="tx2"/>
                </a:solidFill>
                <a:latin typeface="Fira Sans Condensed" panose="020B0503050000020004" pitchFamily="34" charset="0"/>
              </a:rPr>
              <a:t>2. Model Architecture : </a:t>
            </a:r>
          </a:p>
          <a:p>
            <a:pPr marL="0" marR="0" lvl="0" indent="0" algn="ctr" rtl="0">
              <a:lnSpc>
                <a:spcPct val="100000"/>
              </a:lnSpc>
              <a:spcBef>
                <a:spcPts val="0"/>
              </a:spcBef>
              <a:spcAft>
                <a:spcPts val="0"/>
              </a:spcAft>
              <a:buClr>
                <a:schemeClr val="tx2"/>
              </a:buClr>
              <a:buNone/>
            </a:pPr>
            <a:endParaRPr lang="en-US" sz="1700" b="1" dirty="0">
              <a:solidFill>
                <a:schemeClr val="tx2"/>
              </a:solidFill>
              <a:latin typeface="Fira Sans Condensed" panose="020B0503050000020004" pitchFamily="34" charset="0"/>
            </a:endParaRPr>
          </a:p>
          <a:p>
            <a:pPr marL="285750" marR="0" lvl="0" indent="-285750" algn="ctr" rtl="0">
              <a:lnSpc>
                <a:spcPct val="150000"/>
              </a:lnSpc>
              <a:spcBef>
                <a:spcPts val="0"/>
              </a:spcBef>
              <a:spcAft>
                <a:spcPts val="0"/>
              </a:spcAft>
              <a:buClr>
                <a:schemeClr val="tx2"/>
              </a:buClr>
              <a:buFont typeface="Wingdings" panose="05000000000000000000" pitchFamily="2" charset="2"/>
              <a:buChar char="v"/>
            </a:pPr>
            <a:r>
              <a:rPr lang="en-US" b="1" dirty="0">
                <a:solidFill>
                  <a:schemeClr val="tx2"/>
                </a:solidFill>
                <a:latin typeface="Fira Sans Condensed" panose="020B0503050000020004" pitchFamily="34" charset="0"/>
              </a:rPr>
              <a:t>We design a CNN architecture for the digit recognition task. </a:t>
            </a:r>
          </a:p>
          <a:p>
            <a:pPr marL="285750" marR="0" lvl="0" indent="-285750" algn="ctr" rtl="0">
              <a:lnSpc>
                <a:spcPct val="150000"/>
              </a:lnSpc>
              <a:spcBef>
                <a:spcPts val="0"/>
              </a:spcBef>
              <a:spcAft>
                <a:spcPts val="0"/>
              </a:spcAft>
              <a:buClr>
                <a:schemeClr val="tx2"/>
              </a:buClr>
              <a:buFont typeface="Wingdings" panose="05000000000000000000" pitchFamily="2" charset="2"/>
              <a:buChar char="v"/>
            </a:pPr>
            <a:r>
              <a:rPr lang="en-US" b="1" dirty="0">
                <a:solidFill>
                  <a:schemeClr val="tx2"/>
                </a:solidFill>
                <a:latin typeface="Fira Sans Condensed" panose="020B0503050000020004" pitchFamily="34" charset="0"/>
              </a:rPr>
              <a:t>This typically involves stacking convolutional layers followed by pooling layers to extract relevant features from the images, flattening the output, and then passing it through fully connected layers for classification</a:t>
            </a:r>
          </a:p>
          <a:p>
            <a:pPr marL="482600" lvl="0" indent="-342900" algn="l" rtl="0">
              <a:spcBef>
                <a:spcPts val="0"/>
              </a:spcBef>
              <a:spcAft>
                <a:spcPts val="0"/>
              </a:spcAft>
              <a:buClr>
                <a:schemeClr val="lt2"/>
              </a:buClr>
              <a:buSzPts val="1400"/>
              <a:buAutoNum type="arabicPeriod"/>
            </a:pPr>
            <a:endParaRPr lang="en" dirty="0">
              <a:solidFill>
                <a:schemeClr val="tx2"/>
              </a:solidFill>
              <a:latin typeface="Fira Sans Condensed" panose="020B0503050000020004" pitchFamily="34" charset="0"/>
            </a:endParaRPr>
          </a:p>
          <a:p>
            <a:pPr marL="457200" lvl="0" indent="-317500" algn="l" rtl="0">
              <a:spcBef>
                <a:spcPts val="1000"/>
              </a:spcBef>
              <a:spcAft>
                <a:spcPts val="0"/>
              </a:spcAft>
              <a:buClr>
                <a:schemeClr val="lt2"/>
              </a:buClr>
              <a:buSzPts val="1400"/>
              <a:buFont typeface="Fira Sans Condensed"/>
              <a:buChar char="●"/>
            </a:pPr>
            <a:endParaRPr lang="en-US" dirty="0">
              <a:solidFill>
                <a:schemeClr val="lt2"/>
              </a:solidFill>
            </a:endParaRPr>
          </a:p>
        </p:txBody>
      </p:sp>
      <p:pic>
        <p:nvPicPr>
          <p:cNvPr id="5" name="Picture 4">
            <a:extLst>
              <a:ext uri="{FF2B5EF4-FFF2-40B4-BE49-F238E27FC236}">
                <a16:creationId xmlns:a16="http://schemas.microsoft.com/office/drawing/2014/main" id="{05A89518-4A17-BDD7-67BC-87B1ABFB1B5C}"/>
              </a:ext>
            </a:extLst>
          </p:cNvPr>
          <p:cNvPicPr>
            <a:picLocks noChangeAspect="1"/>
          </p:cNvPicPr>
          <p:nvPr/>
        </p:nvPicPr>
        <p:blipFill rotWithShape="1">
          <a:blip r:embed="rId4"/>
          <a:srcRect r="9206"/>
          <a:stretch/>
        </p:blipFill>
        <p:spPr>
          <a:xfrm>
            <a:off x="4572000" y="999460"/>
            <a:ext cx="4400149" cy="3370520"/>
          </a:xfrm>
          <a:prstGeom prst="rect">
            <a:avLst/>
          </a:prstGeom>
          <a:ln>
            <a:noFill/>
          </a:ln>
          <a:effectLst>
            <a:softEdge rad="112500"/>
          </a:effectLst>
        </p:spPr>
      </p:pic>
    </p:spTree>
    <p:extLst>
      <p:ext uri="{BB962C8B-B14F-4D97-AF65-F5344CB8AC3E}">
        <p14:creationId xmlns:p14="http://schemas.microsoft.com/office/powerpoint/2010/main" val="79163912"/>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
        <p:cNvGrpSpPr/>
        <p:nvPr/>
      </p:nvGrpSpPr>
      <p:grpSpPr>
        <a:xfrm>
          <a:off x="0" y="0"/>
          <a:ext cx="0" cy="0"/>
          <a:chOff x="0" y="0"/>
          <a:chExt cx="0" cy="0"/>
        </a:xfrm>
      </p:grpSpPr>
      <p:sp>
        <p:nvSpPr>
          <p:cNvPr id="65" name="Google Shape;65;p16"/>
          <p:cNvSpPr txBox="1">
            <a:spLocks noGrp="1"/>
          </p:cNvSpPr>
          <p:nvPr>
            <p:ph type="body" idx="1"/>
          </p:nvPr>
        </p:nvSpPr>
        <p:spPr>
          <a:xfrm>
            <a:off x="186935" y="620675"/>
            <a:ext cx="8765680" cy="3770572"/>
          </a:xfrm>
          <a:prstGeom prst="rect">
            <a:avLst/>
          </a:prstGeom>
        </p:spPr>
        <p:txBody>
          <a:bodyPr spcFirstLastPara="1" wrap="square" lIns="91425" tIns="91425" rIns="91425" bIns="91425" anchor="t" anchorCtr="0">
            <a:noAutofit/>
          </a:bodyPr>
          <a:lstStyle/>
          <a:p>
            <a:pPr marL="0" indent="0">
              <a:lnSpc>
                <a:spcPct val="150000"/>
              </a:lnSpc>
              <a:buClr>
                <a:schemeClr val="tx2"/>
              </a:buClr>
              <a:buNone/>
            </a:pPr>
            <a:r>
              <a:rPr lang="en-US" sz="1600" b="1" dirty="0">
                <a:solidFill>
                  <a:schemeClr val="lt2"/>
                </a:solidFill>
              </a:rPr>
              <a:t>3. Compile Model:  </a:t>
            </a:r>
            <a:r>
              <a:rPr lang="en-US" sz="1600" dirty="0">
                <a:solidFill>
                  <a:schemeClr val="lt2"/>
                </a:solidFill>
              </a:rPr>
              <a:t>Once the architecture is defined, we compile the model with appropriate loss function (usually categorical cross-entropy for multi-class classification), optimizer (commonly Adam), and evaluation metric (accuracy).</a:t>
            </a:r>
          </a:p>
          <a:p>
            <a:pPr marL="0" indent="0">
              <a:lnSpc>
                <a:spcPct val="150000"/>
              </a:lnSpc>
              <a:buClr>
                <a:schemeClr val="tx2"/>
              </a:buClr>
              <a:buNone/>
            </a:pPr>
            <a:r>
              <a:rPr lang="en-US" sz="1600" b="1" dirty="0">
                <a:solidFill>
                  <a:schemeClr val="lt2"/>
                </a:solidFill>
              </a:rPr>
              <a:t>4. Training: </a:t>
            </a:r>
            <a:r>
              <a:rPr lang="en-US" sz="1600" dirty="0">
                <a:solidFill>
                  <a:schemeClr val="lt2"/>
                </a:solidFill>
              </a:rPr>
              <a:t>We train the model on the training data, adjusting the weights using backpropagation and optimization algorithms to minimize the loss function. This step involves iterating through the training data for multiple epochs.</a:t>
            </a:r>
          </a:p>
          <a:p>
            <a:pPr marL="0" indent="0">
              <a:lnSpc>
                <a:spcPct val="150000"/>
              </a:lnSpc>
              <a:buClr>
                <a:schemeClr val="tx2"/>
              </a:buClr>
              <a:buNone/>
            </a:pPr>
            <a:r>
              <a:rPr lang="en-US" sz="1600" b="1" dirty="0">
                <a:solidFill>
                  <a:schemeClr val="lt2"/>
                </a:solidFill>
              </a:rPr>
              <a:t>5. Evaluation: </a:t>
            </a:r>
            <a:r>
              <a:rPr lang="en-US" sz="1600" dirty="0">
                <a:solidFill>
                  <a:schemeClr val="lt2"/>
                </a:solidFill>
              </a:rPr>
              <a:t>After training, we evaluate the model's performance on a separate test dataset to assess its accuracy and generalization ability.</a:t>
            </a:r>
          </a:p>
          <a:p>
            <a:pPr marL="0" indent="0">
              <a:lnSpc>
                <a:spcPct val="150000"/>
              </a:lnSpc>
              <a:buClr>
                <a:schemeClr val="tx2"/>
              </a:buClr>
              <a:buNone/>
            </a:pPr>
            <a:r>
              <a:rPr lang="en-US" sz="1600" b="1" dirty="0">
                <a:solidFill>
                  <a:schemeClr val="lt2"/>
                </a:solidFill>
              </a:rPr>
              <a:t>6. Prediction:</a:t>
            </a:r>
            <a:r>
              <a:rPr lang="en-US" sz="1600" dirty="0">
                <a:solidFill>
                  <a:schemeClr val="lt2"/>
                </a:solidFill>
              </a:rPr>
              <a:t> Finally, we can use the trained model to make predictions on new, unseen handwritten digit images. The model predicts the digit represented by the input image.</a:t>
            </a:r>
          </a:p>
          <a:p>
            <a:pPr marL="457200" lvl="0" indent="-317500" algn="l" rtl="0">
              <a:spcBef>
                <a:spcPts val="1000"/>
              </a:spcBef>
              <a:spcAft>
                <a:spcPts val="0"/>
              </a:spcAft>
              <a:buClr>
                <a:schemeClr val="lt2"/>
              </a:buClr>
              <a:buSzPts val="1400"/>
              <a:buFont typeface="Fira Sans Condensed"/>
              <a:buChar char="●"/>
            </a:pPr>
            <a:endParaRPr lang="en-US" dirty="0">
              <a:solidFill>
                <a:schemeClr val="lt2"/>
              </a:solidFill>
            </a:endParaRPr>
          </a:p>
        </p:txBody>
      </p:sp>
    </p:spTree>
    <p:extLst>
      <p:ext uri="{BB962C8B-B14F-4D97-AF65-F5344CB8AC3E}">
        <p14:creationId xmlns:p14="http://schemas.microsoft.com/office/powerpoint/2010/main" val="2081486855"/>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andwritten Digit Recognition Using Convolutional Neural Networks - DEV  Community">
            <a:extLst>
              <a:ext uri="{FF2B5EF4-FFF2-40B4-BE49-F238E27FC236}">
                <a16:creationId xmlns:a16="http://schemas.microsoft.com/office/drawing/2014/main" id="{E9190947-801C-B94F-CAED-4FEA24E9552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66265"/>
          <a:stretch/>
        </p:blipFill>
        <p:spPr bwMode="auto">
          <a:xfrm>
            <a:off x="1446027" y="508574"/>
            <a:ext cx="1841964" cy="41263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2" descr="Handwritten Digit Recognition Using Convolutional Neural Networks - DEV  Community">
            <a:extLst>
              <a:ext uri="{FF2B5EF4-FFF2-40B4-BE49-F238E27FC236}">
                <a16:creationId xmlns:a16="http://schemas.microsoft.com/office/drawing/2014/main" id="{E1BC6018-04B2-CD8B-0A78-E4CF074219F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6265"/>
          <a:stretch/>
        </p:blipFill>
        <p:spPr bwMode="auto">
          <a:xfrm>
            <a:off x="6228149" y="508574"/>
            <a:ext cx="1841964" cy="41263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Arrow: Right 6">
            <a:extLst>
              <a:ext uri="{FF2B5EF4-FFF2-40B4-BE49-F238E27FC236}">
                <a16:creationId xmlns:a16="http://schemas.microsoft.com/office/drawing/2014/main" id="{8CD79B1E-5236-E97A-D90F-5BBBC10FD179}"/>
              </a:ext>
            </a:extLst>
          </p:cNvPr>
          <p:cNvSpPr/>
          <p:nvPr/>
        </p:nvSpPr>
        <p:spPr>
          <a:xfrm>
            <a:off x="3785191" y="2041451"/>
            <a:ext cx="1711842" cy="903768"/>
          </a:xfrm>
          <a:prstGeom prst="rightArrow">
            <a:avLst/>
          </a:prstGeom>
          <a:solidFill>
            <a:schemeClr val="tx2"/>
          </a:solid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08851771"/>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A57269-5A59-60DB-E720-1489961B1762}"/>
              </a:ext>
            </a:extLst>
          </p:cNvPr>
          <p:cNvPicPr>
            <a:picLocks noChangeAspect="1"/>
          </p:cNvPicPr>
          <p:nvPr/>
        </p:nvPicPr>
        <p:blipFill>
          <a:blip r:embed="rId2"/>
          <a:stretch>
            <a:fillRect/>
          </a:stretch>
        </p:blipFill>
        <p:spPr>
          <a:xfrm>
            <a:off x="2509283" y="797442"/>
            <a:ext cx="4125433" cy="4189228"/>
          </a:xfrm>
          <a:prstGeom prst="rect">
            <a:avLst/>
          </a:prstGeom>
          <a:ln>
            <a:noFill/>
          </a:ln>
          <a:effectLst>
            <a:outerShdw blurRad="292100" dist="139700" dir="2700000" algn="tl" rotWithShape="0">
              <a:srgbClr val="333333">
                <a:alpha val="65000"/>
              </a:srgbClr>
            </a:outerShdw>
          </a:effectLst>
        </p:spPr>
      </p:pic>
      <p:sp>
        <p:nvSpPr>
          <p:cNvPr id="5" name="Google Shape;799;p32">
            <a:extLst>
              <a:ext uri="{FF2B5EF4-FFF2-40B4-BE49-F238E27FC236}">
                <a16:creationId xmlns:a16="http://schemas.microsoft.com/office/drawing/2014/main" id="{EE5568F0-05D0-0ADD-465E-9F2519D0E911}"/>
              </a:ext>
            </a:extLst>
          </p:cNvPr>
          <p:cNvSpPr txBox="1">
            <a:spLocks noGrp="1"/>
          </p:cNvSpPr>
          <p:nvPr>
            <p:ph type="title"/>
          </p:nvPr>
        </p:nvSpPr>
        <p:spPr>
          <a:xfrm>
            <a:off x="573132" y="15683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FLOW CHART </a:t>
            </a:r>
            <a:endParaRPr dirty="0"/>
          </a:p>
        </p:txBody>
      </p:sp>
    </p:spTree>
    <p:extLst>
      <p:ext uri="{BB962C8B-B14F-4D97-AF65-F5344CB8AC3E}">
        <p14:creationId xmlns:p14="http://schemas.microsoft.com/office/powerpoint/2010/main" val="3296457624"/>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7" name="Google Shape;797;p32"/>
          <p:cNvSpPr txBox="1"/>
          <p:nvPr/>
        </p:nvSpPr>
        <p:spPr>
          <a:xfrm>
            <a:off x="5072828" y="2303675"/>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dirty="0">
              <a:solidFill>
                <a:schemeClr val="lt2"/>
              </a:solidFill>
              <a:latin typeface="Rajdhani"/>
              <a:ea typeface="Rajdhani"/>
              <a:cs typeface="Rajdhani"/>
              <a:sym typeface="Rajdhani"/>
            </a:endParaRPr>
          </a:p>
        </p:txBody>
      </p:sp>
      <p:sp>
        <p:nvSpPr>
          <p:cNvPr id="799" name="Google Shape;799;p32"/>
          <p:cNvSpPr txBox="1">
            <a:spLocks noGrp="1"/>
          </p:cNvSpPr>
          <p:nvPr>
            <p:ph type="title"/>
          </p:nvPr>
        </p:nvSpPr>
        <p:spPr>
          <a:xfrm>
            <a:off x="583765" y="2834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 IMPLEMENTATION </a:t>
            </a:r>
            <a:endParaRPr dirty="0"/>
          </a:p>
        </p:txBody>
      </p:sp>
      <p:sp>
        <p:nvSpPr>
          <p:cNvPr id="837" name="Google Shape;837;p32"/>
          <p:cNvSpPr txBox="1"/>
          <p:nvPr/>
        </p:nvSpPr>
        <p:spPr>
          <a:xfrm>
            <a:off x="3948213" y="3112144"/>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dirty="0">
              <a:solidFill>
                <a:schemeClr val="lt2"/>
              </a:solidFill>
              <a:latin typeface="Rajdhani"/>
              <a:ea typeface="Rajdhani"/>
              <a:cs typeface="Rajdhani"/>
              <a:sym typeface="Rajdhani"/>
            </a:endParaRPr>
          </a:p>
        </p:txBody>
      </p:sp>
      <p:cxnSp>
        <p:nvCxnSpPr>
          <p:cNvPr id="838" name="Google Shape;838;p32"/>
          <p:cNvCxnSpPr>
            <a:cxnSpLocks/>
          </p:cNvCxnSpPr>
          <p:nvPr/>
        </p:nvCxnSpPr>
        <p:spPr>
          <a:xfrm rot="16200000" flipH="1">
            <a:off x="-65055" y="4061315"/>
            <a:ext cx="812116" cy="552102"/>
          </a:xfrm>
          <a:prstGeom prst="bentConnector2">
            <a:avLst/>
          </a:prstGeom>
          <a:noFill/>
          <a:ln w="19050" cap="flat" cmpd="sng">
            <a:solidFill>
              <a:schemeClr val="lt2"/>
            </a:solidFill>
            <a:prstDash val="solid"/>
            <a:round/>
            <a:headEnd type="oval" w="med" len="med"/>
            <a:tailEnd type="oval" w="med" len="med"/>
          </a:ln>
        </p:spPr>
      </p:cxnSp>
      <p:cxnSp>
        <p:nvCxnSpPr>
          <p:cNvPr id="840" name="Google Shape;840;p32"/>
          <p:cNvCxnSpPr>
            <a:cxnSpLocks/>
          </p:cNvCxnSpPr>
          <p:nvPr/>
        </p:nvCxnSpPr>
        <p:spPr>
          <a:xfrm>
            <a:off x="8151222" y="972428"/>
            <a:ext cx="864600" cy="767700"/>
          </a:xfrm>
          <a:prstGeom prst="bentConnector2">
            <a:avLst/>
          </a:prstGeom>
          <a:noFill/>
          <a:ln w="19050" cap="flat" cmpd="sng">
            <a:solidFill>
              <a:schemeClr val="lt2"/>
            </a:solidFill>
            <a:prstDash val="solid"/>
            <a:round/>
            <a:headEnd type="oval" w="med" len="med"/>
            <a:tailEnd type="oval" w="med" len="med"/>
          </a:ln>
        </p:spPr>
      </p:cxnSp>
      <p:pic>
        <p:nvPicPr>
          <p:cNvPr id="3" name="Picture 2">
            <a:extLst>
              <a:ext uri="{FF2B5EF4-FFF2-40B4-BE49-F238E27FC236}">
                <a16:creationId xmlns:a16="http://schemas.microsoft.com/office/drawing/2014/main" id="{F276100C-434A-1B1E-E23D-92C0D80BCFA2}"/>
              </a:ext>
            </a:extLst>
          </p:cNvPr>
          <p:cNvPicPr>
            <a:picLocks noChangeAspect="1"/>
          </p:cNvPicPr>
          <p:nvPr/>
        </p:nvPicPr>
        <p:blipFill rotWithShape="1">
          <a:blip r:embed="rId3"/>
          <a:srcRect r="4988"/>
          <a:stretch/>
        </p:blipFill>
        <p:spPr>
          <a:xfrm>
            <a:off x="233390" y="1089666"/>
            <a:ext cx="4230997" cy="3342418"/>
          </a:xfrm>
          <a:prstGeom prst="rect">
            <a:avLst/>
          </a:prstGeom>
        </p:spPr>
      </p:pic>
      <p:pic>
        <p:nvPicPr>
          <p:cNvPr id="7" name="Picture 6">
            <a:extLst>
              <a:ext uri="{FF2B5EF4-FFF2-40B4-BE49-F238E27FC236}">
                <a16:creationId xmlns:a16="http://schemas.microsoft.com/office/drawing/2014/main" id="{F82386DF-CFBB-939A-96C2-3BC372D42ACD}"/>
              </a:ext>
            </a:extLst>
          </p:cNvPr>
          <p:cNvPicPr>
            <a:picLocks noChangeAspect="1"/>
          </p:cNvPicPr>
          <p:nvPr/>
        </p:nvPicPr>
        <p:blipFill>
          <a:blip r:embed="rId4"/>
          <a:stretch>
            <a:fillRect/>
          </a:stretch>
        </p:blipFill>
        <p:spPr>
          <a:xfrm>
            <a:off x="4679613" y="1089665"/>
            <a:ext cx="4230997" cy="3342419"/>
          </a:xfrm>
          <a:prstGeom prst="rect">
            <a:avLst/>
          </a:prstGeom>
        </p:spPr>
      </p:pic>
    </p:spTree>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7" name="Google Shape;797;p32"/>
          <p:cNvSpPr txBox="1"/>
          <p:nvPr/>
        </p:nvSpPr>
        <p:spPr>
          <a:xfrm>
            <a:off x="5072828" y="2303675"/>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dirty="0">
              <a:solidFill>
                <a:schemeClr val="lt2"/>
              </a:solidFill>
              <a:latin typeface="Rajdhani"/>
              <a:ea typeface="Rajdhani"/>
              <a:cs typeface="Rajdhani"/>
              <a:sym typeface="Rajdhani"/>
            </a:endParaRPr>
          </a:p>
        </p:txBody>
      </p:sp>
      <p:sp>
        <p:nvSpPr>
          <p:cNvPr id="799" name="Google Shape;799;p32"/>
          <p:cNvSpPr txBox="1">
            <a:spLocks noGrp="1"/>
          </p:cNvSpPr>
          <p:nvPr>
            <p:ph type="title"/>
          </p:nvPr>
        </p:nvSpPr>
        <p:spPr>
          <a:xfrm>
            <a:off x="583765" y="2834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RESULTS </a:t>
            </a:r>
            <a:endParaRPr dirty="0"/>
          </a:p>
        </p:txBody>
      </p:sp>
      <p:sp>
        <p:nvSpPr>
          <p:cNvPr id="837" name="Google Shape;837;p32"/>
          <p:cNvSpPr txBox="1"/>
          <p:nvPr/>
        </p:nvSpPr>
        <p:spPr>
          <a:xfrm>
            <a:off x="3948213" y="3112144"/>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dirty="0">
              <a:solidFill>
                <a:schemeClr val="lt2"/>
              </a:solidFill>
              <a:latin typeface="Rajdhani"/>
              <a:ea typeface="Rajdhani"/>
              <a:cs typeface="Rajdhani"/>
              <a:sym typeface="Rajdhani"/>
            </a:endParaRPr>
          </a:p>
        </p:txBody>
      </p:sp>
      <p:cxnSp>
        <p:nvCxnSpPr>
          <p:cNvPr id="838" name="Google Shape;838;p32"/>
          <p:cNvCxnSpPr>
            <a:cxnSpLocks/>
          </p:cNvCxnSpPr>
          <p:nvPr/>
        </p:nvCxnSpPr>
        <p:spPr>
          <a:xfrm rot="16200000" flipH="1">
            <a:off x="777649" y="4308098"/>
            <a:ext cx="812116" cy="552102"/>
          </a:xfrm>
          <a:prstGeom prst="bentConnector2">
            <a:avLst/>
          </a:prstGeom>
          <a:noFill/>
          <a:ln w="19050" cap="flat" cmpd="sng">
            <a:solidFill>
              <a:schemeClr val="lt2"/>
            </a:solidFill>
            <a:prstDash val="solid"/>
            <a:round/>
            <a:headEnd type="oval" w="med" len="med"/>
            <a:tailEnd type="oval" w="med" len="med"/>
          </a:ln>
        </p:spPr>
      </p:cxnSp>
      <p:cxnSp>
        <p:nvCxnSpPr>
          <p:cNvPr id="840" name="Google Shape;840;p32"/>
          <p:cNvCxnSpPr>
            <a:cxnSpLocks/>
          </p:cNvCxnSpPr>
          <p:nvPr/>
        </p:nvCxnSpPr>
        <p:spPr>
          <a:xfrm>
            <a:off x="7423165" y="823573"/>
            <a:ext cx="864600" cy="767700"/>
          </a:xfrm>
          <a:prstGeom prst="bentConnector2">
            <a:avLst/>
          </a:prstGeom>
          <a:noFill/>
          <a:ln w="19050" cap="flat" cmpd="sng">
            <a:solidFill>
              <a:schemeClr val="lt2"/>
            </a:solidFill>
            <a:prstDash val="solid"/>
            <a:round/>
            <a:headEnd type="oval" w="med" len="med"/>
            <a:tailEnd type="oval" w="med" len="med"/>
          </a:ln>
        </p:spPr>
      </p:cxnSp>
      <p:pic>
        <p:nvPicPr>
          <p:cNvPr id="4" name="Picture 3">
            <a:extLst>
              <a:ext uri="{FF2B5EF4-FFF2-40B4-BE49-F238E27FC236}">
                <a16:creationId xmlns:a16="http://schemas.microsoft.com/office/drawing/2014/main" id="{F1DC9055-B55B-3B51-5F2B-5B2A5C586015}"/>
              </a:ext>
            </a:extLst>
          </p:cNvPr>
          <p:cNvPicPr>
            <a:picLocks noChangeAspect="1"/>
          </p:cNvPicPr>
          <p:nvPr/>
        </p:nvPicPr>
        <p:blipFill>
          <a:blip r:embed="rId3"/>
          <a:stretch>
            <a:fillRect/>
          </a:stretch>
        </p:blipFill>
        <p:spPr>
          <a:xfrm>
            <a:off x="1453400" y="965409"/>
            <a:ext cx="6452425" cy="3809441"/>
          </a:xfrm>
          <a:prstGeom prst="rect">
            <a:avLst/>
          </a:prstGeom>
        </p:spPr>
      </p:pic>
      <p:sp>
        <p:nvSpPr>
          <p:cNvPr id="5" name="Flowchart: Alternate Process 4">
            <a:extLst>
              <a:ext uri="{FF2B5EF4-FFF2-40B4-BE49-F238E27FC236}">
                <a16:creationId xmlns:a16="http://schemas.microsoft.com/office/drawing/2014/main" id="{C5F9E1AA-C264-CA25-B909-8F9CBA057168}"/>
              </a:ext>
            </a:extLst>
          </p:cNvPr>
          <p:cNvSpPr/>
          <p:nvPr/>
        </p:nvSpPr>
        <p:spPr>
          <a:xfrm>
            <a:off x="5225357" y="2760875"/>
            <a:ext cx="2465243" cy="1559052"/>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pPr>
            <a:r>
              <a:rPr lang="en-IN" sz="1800" b="1" dirty="0">
                <a:solidFill>
                  <a:schemeClr val="tx2"/>
                </a:solidFill>
                <a:latin typeface="Fira Sans Condensed" panose="020B0503050000020004" pitchFamily="34" charset="0"/>
              </a:rPr>
              <a:t>TRUE LABEL :0</a:t>
            </a:r>
          </a:p>
          <a:p>
            <a:pPr algn="ctr">
              <a:lnSpc>
                <a:spcPct val="150000"/>
              </a:lnSpc>
            </a:pPr>
            <a:r>
              <a:rPr lang="en-IN" sz="1800" b="1" dirty="0">
                <a:solidFill>
                  <a:schemeClr val="tx2"/>
                </a:solidFill>
                <a:latin typeface="Fira Sans Condensed" panose="020B0503050000020004" pitchFamily="34" charset="0"/>
              </a:rPr>
              <a:t>PREDICTED LABEL:0</a:t>
            </a:r>
            <a:endParaRPr lang="en-US" sz="1800" b="1" dirty="0">
              <a:solidFill>
                <a:schemeClr val="tx2"/>
              </a:solidFill>
              <a:latin typeface="Fira Sans Condensed" panose="020B0503050000020004" pitchFamily="34" charset="0"/>
            </a:endParaRPr>
          </a:p>
        </p:txBody>
      </p:sp>
    </p:spTree>
    <p:extLst>
      <p:ext uri="{BB962C8B-B14F-4D97-AF65-F5344CB8AC3E}">
        <p14:creationId xmlns:p14="http://schemas.microsoft.com/office/powerpoint/2010/main" val="2851342403"/>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7" name="Google Shape;797;p32"/>
          <p:cNvSpPr txBox="1"/>
          <p:nvPr/>
        </p:nvSpPr>
        <p:spPr>
          <a:xfrm>
            <a:off x="5072828" y="2303675"/>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dirty="0">
              <a:solidFill>
                <a:schemeClr val="lt2"/>
              </a:solidFill>
              <a:latin typeface="Rajdhani"/>
              <a:ea typeface="Rajdhani"/>
              <a:cs typeface="Rajdhani"/>
              <a:sym typeface="Rajdhani"/>
            </a:endParaRPr>
          </a:p>
        </p:txBody>
      </p:sp>
      <p:sp>
        <p:nvSpPr>
          <p:cNvPr id="799" name="Google Shape;799;p32"/>
          <p:cNvSpPr txBox="1">
            <a:spLocks noGrp="1"/>
          </p:cNvSpPr>
          <p:nvPr>
            <p:ph type="title"/>
          </p:nvPr>
        </p:nvSpPr>
        <p:spPr>
          <a:xfrm>
            <a:off x="583765" y="2834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RESULTS (CONTD)</a:t>
            </a:r>
            <a:endParaRPr dirty="0"/>
          </a:p>
        </p:txBody>
      </p:sp>
      <p:sp>
        <p:nvSpPr>
          <p:cNvPr id="837" name="Google Shape;837;p32"/>
          <p:cNvSpPr txBox="1"/>
          <p:nvPr/>
        </p:nvSpPr>
        <p:spPr>
          <a:xfrm>
            <a:off x="3948213" y="3112144"/>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dirty="0">
              <a:solidFill>
                <a:schemeClr val="lt2"/>
              </a:solidFill>
              <a:latin typeface="Rajdhani"/>
              <a:ea typeface="Rajdhani"/>
              <a:cs typeface="Rajdhani"/>
              <a:sym typeface="Rajdhani"/>
            </a:endParaRPr>
          </a:p>
        </p:txBody>
      </p:sp>
      <p:cxnSp>
        <p:nvCxnSpPr>
          <p:cNvPr id="838" name="Google Shape;838;p32"/>
          <p:cNvCxnSpPr>
            <a:cxnSpLocks/>
          </p:cNvCxnSpPr>
          <p:nvPr/>
        </p:nvCxnSpPr>
        <p:spPr>
          <a:xfrm rot="16200000" flipH="1">
            <a:off x="777649" y="4308098"/>
            <a:ext cx="812116" cy="552102"/>
          </a:xfrm>
          <a:prstGeom prst="bentConnector2">
            <a:avLst/>
          </a:prstGeom>
          <a:noFill/>
          <a:ln w="19050" cap="flat" cmpd="sng">
            <a:solidFill>
              <a:schemeClr val="lt2"/>
            </a:solidFill>
            <a:prstDash val="solid"/>
            <a:round/>
            <a:headEnd type="oval" w="med" len="med"/>
            <a:tailEnd type="oval" w="med" len="med"/>
          </a:ln>
        </p:spPr>
      </p:cxnSp>
      <p:cxnSp>
        <p:nvCxnSpPr>
          <p:cNvPr id="840" name="Google Shape;840;p32"/>
          <p:cNvCxnSpPr>
            <a:cxnSpLocks/>
          </p:cNvCxnSpPr>
          <p:nvPr/>
        </p:nvCxnSpPr>
        <p:spPr>
          <a:xfrm>
            <a:off x="7170800" y="693705"/>
            <a:ext cx="864600" cy="767700"/>
          </a:xfrm>
          <a:prstGeom prst="bentConnector2">
            <a:avLst/>
          </a:prstGeom>
          <a:noFill/>
          <a:ln w="19050" cap="flat" cmpd="sng">
            <a:solidFill>
              <a:schemeClr val="lt2"/>
            </a:solidFill>
            <a:prstDash val="solid"/>
            <a:round/>
            <a:headEnd type="oval" w="med" len="med"/>
            <a:tailEnd type="oval" w="med" len="med"/>
          </a:ln>
        </p:spPr>
      </p:cxnSp>
      <p:pic>
        <p:nvPicPr>
          <p:cNvPr id="3" name="Picture 2">
            <a:extLst>
              <a:ext uri="{FF2B5EF4-FFF2-40B4-BE49-F238E27FC236}">
                <a16:creationId xmlns:a16="http://schemas.microsoft.com/office/drawing/2014/main" id="{5B445A61-78F0-4BD1-F7AF-7551113C42C2}"/>
              </a:ext>
            </a:extLst>
          </p:cNvPr>
          <p:cNvPicPr>
            <a:picLocks noChangeAspect="1"/>
          </p:cNvPicPr>
          <p:nvPr/>
        </p:nvPicPr>
        <p:blipFill>
          <a:blip r:embed="rId3"/>
          <a:stretch>
            <a:fillRect/>
          </a:stretch>
        </p:blipFill>
        <p:spPr>
          <a:xfrm>
            <a:off x="1183707" y="846234"/>
            <a:ext cx="6726915" cy="3992212"/>
          </a:xfrm>
          <a:prstGeom prst="rect">
            <a:avLst/>
          </a:prstGeom>
        </p:spPr>
      </p:pic>
      <p:sp>
        <p:nvSpPr>
          <p:cNvPr id="6" name="Flowchart: Alternate Process 5">
            <a:extLst>
              <a:ext uri="{FF2B5EF4-FFF2-40B4-BE49-F238E27FC236}">
                <a16:creationId xmlns:a16="http://schemas.microsoft.com/office/drawing/2014/main" id="{63596BD5-16AE-0EA3-31F9-1A76DE9FC5BF}"/>
              </a:ext>
            </a:extLst>
          </p:cNvPr>
          <p:cNvSpPr/>
          <p:nvPr/>
        </p:nvSpPr>
        <p:spPr>
          <a:xfrm>
            <a:off x="5062496" y="2575749"/>
            <a:ext cx="2465243" cy="1559052"/>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pPr>
            <a:r>
              <a:rPr lang="en-IN" sz="1800" b="1" dirty="0">
                <a:solidFill>
                  <a:schemeClr val="tx2"/>
                </a:solidFill>
                <a:latin typeface="Fira Sans Condensed" panose="020B0503050000020004" pitchFamily="34" charset="0"/>
              </a:rPr>
              <a:t>TRUE LABEL :1</a:t>
            </a:r>
          </a:p>
          <a:p>
            <a:pPr algn="ctr">
              <a:lnSpc>
                <a:spcPct val="150000"/>
              </a:lnSpc>
            </a:pPr>
            <a:r>
              <a:rPr lang="en-IN" sz="1800" b="1" dirty="0">
                <a:solidFill>
                  <a:schemeClr val="tx2"/>
                </a:solidFill>
                <a:latin typeface="Fira Sans Condensed" panose="020B0503050000020004" pitchFamily="34" charset="0"/>
              </a:rPr>
              <a:t>PREDICTED LABEL:1</a:t>
            </a:r>
            <a:endParaRPr lang="en-US" sz="1800" b="1" dirty="0">
              <a:solidFill>
                <a:schemeClr val="tx2"/>
              </a:solidFill>
              <a:latin typeface="Fira Sans Condensed" panose="020B0503050000020004" pitchFamily="34" charset="0"/>
            </a:endParaRPr>
          </a:p>
        </p:txBody>
      </p:sp>
    </p:spTree>
    <p:extLst>
      <p:ext uri="{BB962C8B-B14F-4D97-AF65-F5344CB8AC3E}">
        <p14:creationId xmlns:p14="http://schemas.microsoft.com/office/powerpoint/2010/main" val="2290811168"/>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6"/>
        <p:cNvGrpSpPr/>
        <p:nvPr/>
      </p:nvGrpSpPr>
      <p:grpSpPr>
        <a:xfrm>
          <a:off x="0" y="0"/>
          <a:ext cx="0" cy="0"/>
          <a:chOff x="0" y="0"/>
          <a:chExt cx="0" cy="0"/>
        </a:xfrm>
      </p:grpSpPr>
      <p:pic>
        <p:nvPicPr>
          <p:cNvPr id="59" name="Google Shape;59;p15"/>
          <p:cNvPicPr preferRelativeResize="0"/>
          <p:nvPr/>
        </p:nvPicPr>
        <p:blipFill rotWithShape="1">
          <a:blip r:embed="rId4">
            <a:alphaModFix/>
          </a:blip>
          <a:srcRect l="25302" r="25297"/>
          <a:stretch/>
        </p:blipFill>
        <p:spPr>
          <a:xfrm>
            <a:off x="6380299" y="835588"/>
            <a:ext cx="2900594" cy="3472324"/>
          </a:xfrm>
          <a:prstGeom prst="rect">
            <a:avLst/>
          </a:prstGeom>
          <a:noFill/>
          <a:ln>
            <a:noFill/>
          </a:ln>
        </p:spPr>
      </p:pic>
      <p:graphicFrame>
        <p:nvGraphicFramePr>
          <p:cNvPr id="6" name="Google Shape;142;p19">
            <a:extLst>
              <a:ext uri="{FF2B5EF4-FFF2-40B4-BE49-F238E27FC236}">
                <a16:creationId xmlns:a16="http://schemas.microsoft.com/office/drawing/2014/main" id="{B3483F4A-8A1F-A7E5-47B9-44C9AB4AB599}"/>
              </a:ext>
            </a:extLst>
          </p:cNvPr>
          <p:cNvGraphicFramePr/>
          <p:nvPr>
            <p:extLst>
              <p:ext uri="{D42A27DB-BD31-4B8C-83A1-F6EECF244321}">
                <p14:modId xmlns:p14="http://schemas.microsoft.com/office/powerpoint/2010/main" val="2221640161"/>
              </p:ext>
            </p:extLst>
          </p:nvPr>
        </p:nvGraphicFramePr>
        <p:xfrm>
          <a:off x="407461" y="1099105"/>
          <a:ext cx="5972838" cy="3065115"/>
        </p:xfrm>
        <a:graphic>
          <a:graphicData uri="http://schemas.openxmlformats.org/drawingml/2006/table">
            <a:tbl>
              <a:tblPr>
                <a:noFill/>
                <a:tableStyleId>{7D21E974-D755-4593-B324-211B9AD1140D}</a:tableStyleId>
              </a:tblPr>
              <a:tblGrid>
                <a:gridCol w="5972838">
                  <a:extLst>
                    <a:ext uri="{9D8B030D-6E8A-4147-A177-3AD203B41FA5}">
                      <a16:colId xmlns:a16="http://schemas.microsoft.com/office/drawing/2014/main" val="20000"/>
                    </a:ext>
                  </a:extLst>
                </a:gridCol>
              </a:tblGrid>
              <a:tr h="2945290">
                <a:tc>
                  <a:txBody>
                    <a:bodyPr/>
                    <a:lstStyle/>
                    <a:p>
                      <a:pPr marL="0" lvl="0" indent="0" algn="l" rtl="0">
                        <a:lnSpc>
                          <a:spcPct val="150000"/>
                        </a:lnSpc>
                        <a:spcBef>
                          <a:spcPts val="0"/>
                        </a:spcBef>
                        <a:spcAft>
                          <a:spcPts val="0"/>
                        </a:spcAft>
                        <a:buClr>
                          <a:schemeClr val="tx2"/>
                        </a:buClr>
                        <a:buFont typeface="Wingdings" panose="05000000000000000000" pitchFamily="2" charset="2"/>
                        <a:buNone/>
                      </a:pPr>
                      <a:r>
                        <a:rPr lang="en-IN" sz="1600" b="1" dirty="0">
                          <a:solidFill>
                            <a:schemeClr val="lt2"/>
                          </a:solidFill>
                          <a:latin typeface="Sitka Banner" panose="02000505000000020004" pitchFamily="2" charset="0"/>
                          <a:ea typeface="Rajdhani"/>
                          <a:cs typeface="Rajdhani"/>
                          <a:sym typeface="Rajdhani"/>
                        </a:rPr>
                        <a:t>N</a:t>
                      </a:r>
                      <a:r>
                        <a:rPr lang="en-US" sz="1600" b="1" dirty="0">
                          <a:solidFill>
                            <a:schemeClr val="lt2"/>
                          </a:solidFill>
                          <a:latin typeface="Sitka Banner" panose="02000505000000020004" pitchFamily="2" charset="0"/>
                          <a:ea typeface="Rajdhani"/>
                          <a:cs typeface="Rajdhani"/>
                          <a:sym typeface="Rajdhani"/>
                        </a:rPr>
                        <a:t>AME : DAYANA DEVI K</a:t>
                      </a:r>
                    </a:p>
                    <a:p>
                      <a:pPr marL="0" lvl="0" indent="0" algn="l" rtl="0">
                        <a:lnSpc>
                          <a:spcPct val="150000"/>
                        </a:lnSpc>
                        <a:spcBef>
                          <a:spcPts val="0"/>
                        </a:spcBef>
                        <a:spcAft>
                          <a:spcPts val="0"/>
                        </a:spcAft>
                        <a:buClr>
                          <a:schemeClr val="tx2"/>
                        </a:buClr>
                        <a:buFont typeface="Wingdings" panose="05000000000000000000" pitchFamily="2" charset="2"/>
                        <a:buNone/>
                      </a:pPr>
                      <a:r>
                        <a:rPr lang="en-US" sz="1600" b="1" dirty="0">
                          <a:solidFill>
                            <a:schemeClr val="lt2"/>
                          </a:solidFill>
                          <a:latin typeface="Sitka Banner" panose="02000505000000020004" pitchFamily="2" charset="0"/>
                          <a:ea typeface="Rajdhani"/>
                          <a:cs typeface="Rajdhani"/>
                          <a:sym typeface="Rajdhani"/>
                        </a:rPr>
                        <a:t>DEPARTMENT : B TECH INFORMATION TECHNOLOGY</a:t>
                      </a:r>
                    </a:p>
                    <a:p>
                      <a:pPr marL="0" lvl="0" indent="0" algn="l" rtl="0">
                        <a:lnSpc>
                          <a:spcPct val="150000"/>
                        </a:lnSpc>
                        <a:spcBef>
                          <a:spcPts val="0"/>
                        </a:spcBef>
                        <a:spcAft>
                          <a:spcPts val="0"/>
                        </a:spcAft>
                        <a:buClr>
                          <a:schemeClr val="tx2"/>
                        </a:buClr>
                        <a:buFont typeface="Wingdings" panose="05000000000000000000" pitchFamily="2" charset="2"/>
                        <a:buNone/>
                      </a:pPr>
                      <a:r>
                        <a:rPr lang="en-US" sz="1600" b="1" dirty="0">
                          <a:solidFill>
                            <a:schemeClr val="lt2"/>
                          </a:solidFill>
                          <a:latin typeface="Sitka Banner" panose="02000505000000020004" pitchFamily="2" charset="0"/>
                          <a:ea typeface="Rajdhani"/>
                          <a:cs typeface="Rajdhani"/>
                          <a:sym typeface="Rajdhani"/>
                        </a:rPr>
                        <a:t>COLLEGE NAME : MEENAKSHI SUNDARARAJAN ENGINEERING COLLEGE</a:t>
                      </a:r>
                    </a:p>
                    <a:p>
                      <a:pPr marL="0" lvl="0" indent="0" algn="l" rtl="0">
                        <a:lnSpc>
                          <a:spcPct val="150000"/>
                        </a:lnSpc>
                        <a:spcBef>
                          <a:spcPts val="0"/>
                        </a:spcBef>
                        <a:spcAft>
                          <a:spcPts val="0"/>
                        </a:spcAft>
                        <a:buClr>
                          <a:schemeClr val="tx2"/>
                        </a:buClr>
                        <a:buFont typeface="Wingdings" panose="05000000000000000000" pitchFamily="2" charset="2"/>
                        <a:buNone/>
                      </a:pPr>
                      <a:r>
                        <a:rPr lang="en-US" sz="1600" b="1" dirty="0">
                          <a:solidFill>
                            <a:schemeClr val="lt2"/>
                          </a:solidFill>
                          <a:latin typeface="Sitka Banner" panose="02000505000000020004" pitchFamily="2" charset="0"/>
                          <a:ea typeface="Rajdhani"/>
                          <a:cs typeface="Rajdhani"/>
                          <a:sym typeface="Rajdhani"/>
                        </a:rPr>
                        <a:t>GMAIL ID : </a:t>
                      </a:r>
                      <a:r>
                        <a:rPr lang="en-US" sz="1600" b="1" dirty="0">
                          <a:solidFill>
                            <a:schemeClr val="lt2"/>
                          </a:solidFill>
                          <a:latin typeface="Sitka Banner" panose="02000505000000020004" pitchFamily="2" charset="0"/>
                          <a:ea typeface="Rajdhani"/>
                          <a:cs typeface="Rajdhani"/>
                          <a:sym typeface="Rajdhani"/>
                          <a:hlinkClick r:id="rId5"/>
                        </a:rPr>
                        <a:t>dayanadevikuppan4@gmail.com</a:t>
                      </a:r>
                      <a:r>
                        <a:rPr lang="en-US" sz="1600" b="1" dirty="0">
                          <a:solidFill>
                            <a:schemeClr val="lt2"/>
                          </a:solidFill>
                          <a:latin typeface="Sitka Banner" panose="02000505000000020004" pitchFamily="2" charset="0"/>
                          <a:ea typeface="Rajdhani"/>
                          <a:cs typeface="Rajdhani"/>
                          <a:sym typeface="Rajdhani"/>
                        </a:rPr>
                        <a:t> </a:t>
                      </a:r>
                    </a:p>
                    <a:p>
                      <a:pPr marL="0" lvl="0" indent="0" algn="l" rtl="0">
                        <a:lnSpc>
                          <a:spcPct val="150000"/>
                        </a:lnSpc>
                        <a:spcBef>
                          <a:spcPts val="0"/>
                        </a:spcBef>
                        <a:spcAft>
                          <a:spcPts val="0"/>
                        </a:spcAft>
                        <a:buClr>
                          <a:schemeClr val="tx2"/>
                        </a:buClr>
                        <a:buFont typeface="Wingdings" panose="05000000000000000000" pitchFamily="2" charset="2"/>
                        <a:buNone/>
                      </a:pPr>
                      <a:r>
                        <a:rPr lang="en-US" sz="1600" b="1" dirty="0">
                          <a:solidFill>
                            <a:schemeClr val="lt2"/>
                          </a:solidFill>
                          <a:latin typeface="Times New Roman" panose="02020603050405020304" pitchFamily="18" charset="0"/>
                          <a:ea typeface="Rajdhani"/>
                          <a:cs typeface="Times New Roman" panose="02020603050405020304" pitchFamily="18" charset="0"/>
                          <a:sym typeface="Rajdhani"/>
                        </a:rPr>
                        <a:t>NM ID: 23C5C111FF87AFF81544AEE85B078B29</a:t>
                      </a:r>
                    </a:p>
                    <a:p>
                      <a:pPr marL="0" lvl="0" indent="0" algn="l" rtl="0">
                        <a:lnSpc>
                          <a:spcPct val="150000"/>
                        </a:lnSpc>
                        <a:spcBef>
                          <a:spcPts val="0"/>
                        </a:spcBef>
                        <a:spcAft>
                          <a:spcPts val="0"/>
                        </a:spcAft>
                        <a:buClr>
                          <a:schemeClr val="tx2"/>
                        </a:buClr>
                        <a:buFont typeface="Wingdings" panose="05000000000000000000" pitchFamily="2" charset="2"/>
                        <a:buNone/>
                      </a:pPr>
                      <a:r>
                        <a:rPr lang="en-US" sz="1600" b="1" dirty="0">
                          <a:solidFill>
                            <a:schemeClr val="lt2"/>
                          </a:solidFill>
                          <a:latin typeface="Times New Roman" panose="02020603050405020304" pitchFamily="18" charset="0"/>
                          <a:ea typeface="Rajdhani"/>
                          <a:cs typeface="Times New Roman" panose="02020603050405020304" pitchFamily="18" charset="0"/>
                          <a:sym typeface="Rajdhani"/>
                        </a:rPr>
                        <a:t>Zone III : Chennai-III</a:t>
                      </a:r>
                    </a:p>
                    <a:p>
                      <a:pPr marL="0" lvl="0" indent="0" algn="l" rtl="0">
                        <a:lnSpc>
                          <a:spcPct val="150000"/>
                        </a:lnSpc>
                        <a:spcBef>
                          <a:spcPts val="0"/>
                        </a:spcBef>
                        <a:spcAft>
                          <a:spcPts val="0"/>
                        </a:spcAft>
                        <a:buClr>
                          <a:schemeClr val="tx2"/>
                        </a:buClr>
                        <a:buFont typeface="Wingdings" panose="05000000000000000000" pitchFamily="2" charset="2"/>
                        <a:buNone/>
                      </a:pPr>
                      <a:endParaRPr lang="en-US" sz="1600" b="1" dirty="0">
                        <a:solidFill>
                          <a:schemeClr val="lt2"/>
                        </a:solidFill>
                        <a:latin typeface="Times New Roman" panose="02020603050405020304" pitchFamily="18" charset="0"/>
                        <a:ea typeface="Rajdhani"/>
                        <a:cs typeface="Times New Roman" panose="02020603050405020304" pitchFamily="18" charset="0"/>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52063593"/>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7" name="Google Shape;797;p32"/>
          <p:cNvSpPr txBox="1"/>
          <p:nvPr/>
        </p:nvSpPr>
        <p:spPr>
          <a:xfrm>
            <a:off x="5072828" y="2303675"/>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dirty="0">
              <a:solidFill>
                <a:schemeClr val="lt2"/>
              </a:solidFill>
              <a:latin typeface="Rajdhani"/>
              <a:ea typeface="Rajdhani"/>
              <a:cs typeface="Rajdhani"/>
              <a:sym typeface="Rajdhani"/>
            </a:endParaRPr>
          </a:p>
        </p:txBody>
      </p:sp>
      <p:sp>
        <p:nvSpPr>
          <p:cNvPr id="799" name="Google Shape;799;p32"/>
          <p:cNvSpPr txBox="1">
            <a:spLocks noGrp="1"/>
          </p:cNvSpPr>
          <p:nvPr>
            <p:ph type="title"/>
          </p:nvPr>
        </p:nvSpPr>
        <p:spPr>
          <a:xfrm>
            <a:off x="583765" y="2834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RESULTS (CONTD)</a:t>
            </a:r>
            <a:endParaRPr dirty="0"/>
          </a:p>
        </p:txBody>
      </p:sp>
      <p:sp>
        <p:nvSpPr>
          <p:cNvPr id="837" name="Google Shape;837;p32"/>
          <p:cNvSpPr txBox="1"/>
          <p:nvPr/>
        </p:nvSpPr>
        <p:spPr>
          <a:xfrm>
            <a:off x="3948213" y="3112144"/>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dirty="0">
              <a:solidFill>
                <a:schemeClr val="lt2"/>
              </a:solidFill>
              <a:latin typeface="Rajdhani"/>
              <a:ea typeface="Rajdhani"/>
              <a:cs typeface="Rajdhani"/>
              <a:sym typeface="Rajdhani"/>
            </a:endParaRPr>
          </a:p>
        </p:txBody>
      </p:sp>
      <p:cxnSp>
        <p:nvCxnSpPr>
          <p:cNvPr id="838" name="Google Shape;838;p32"/>
          <p:cNvCxnSpPr>
            <a:cxnSpLocks/>
          </p:cNvCxnSpPr>
          <p:nvPr/>
        </p:nvCxnSpPr>
        <p:spPr>
          <a:xfrm rot="16200000" flipH="1">
            <a:off x="777649" y="4308098"/>
            <a:ext cx="812116" cy="552102"/>
          </a:xfrm>
          <a:prstGeom prst="bentConnector2">
            <a:avLst/>
          </a:prstGeom>
          <a:noFill/>
          <a:ln w="19050" cap="flat" cmpd="sng">
            <a:solidFill>
              <a:schemeClr val="lt2"/>
            </a:solidFill>
            <a:prstDash val="solid"/>
            <a:round/>
            <a:headEnd type="oval" w="med" len="med"/>
            <a:tailEnd type="oval" w="med" len="med"/>
          </a:ln>
        </p:spPr>
      </p:cxnSp>
      <p:cxnSp>
        <p:nvCxnSpPr>
          <p:cNvPr id="840" name="Google Shape;840;p32"/>
          <p:cNvCxnSpPr>
            <a:cxnSpLocks/>
          </p:cNvCxnSpPr>
          <p:nvPr/>
        </p:nvCxnSpPr>
        <p:spPr>
          <a:xfrm>
            <a:off x="7170800" y="693705"/>
            <a:ext cx="864600" cy="767700"/>
          </a:xfrm>
          <a:prstGeom prst="bentConnector2">
            <a:avLst/>
          </a:prstGeom>
          <a:noFill/>
          <a:ln w="19050" cap="flat" cmpd="sng">
            <a:solidFill>
              <a:schemeClr val="lt2"/>
            </a:solidFill>
            <a:prstDash val="solid"/>
            <a:round/>
            <a:headEnd type="oval" w="med" len="med"/>
            <a:tailEnd type="oval" w="med" len="med"/>
          </a:ln>
        </p:spPr>
      </p:cxnSp>
      <p:pic>
        <p:nvPicPr>
          <p:cNvPr id="4" name="Picture 3">
            <a:extLst>
              <a:ext uri="{FF2B5EF4-FFF2-40B4-BE49-F238E27FC236}">
                <a16:creationId xmlns:a16="http://schemas.microsoft.com/office/drawing/2014/main" id="{AFFA4EEB-E5C3-466E-ADF1-3D7B7BAD3FD6}"/>
              </a:ext>
            </a:extLst>
          </p:cNvPr>
          <p:cNvPicPr>
            <a:picLocks noChangeAspect="1"/>
          </p:cNvPicPr>
          <p:nvPr/>
        </p:nvPicPr>
        <p:blipFill>
          <a:blip r:embed="rId3"/>
          <a:stretch>
            <a:fillRect/>
          </a:stretch>
        </p:blipFill>
        <p:spPr>
          <a:xfrm>
            <a:off x="1187752" y="856155"/>
            <a:ext cx="6695748" cy="3811538"/>
          </a:xfrm>
          <a:prstGeom prst="rect">
            <a:avLst/>
          </a:prstGeom>
        </p:spPr>
      </p:pic>
      <p:sp>
        <p:nvSpPr>
          <p:cNvPr id="5" name="Flowchart: Alternate Process 4">
            <a:extLst>
              <a:ext uri="{FF2B5EF4-FFF2-40B4-BE49-F238E27FC236}">
                <a16:creationId xmlns:a16="http://schemas.microsoft.com/office/drawing/2014/main" id="{63596BD5-16AE-0EA3-31F9-1A76DE9FC5BF}"/>
              </a:ext>
            </a:extLst>
          </p:cNvPr>
          <p:cNvSpPr/>
          <p:nvPr/>
        </p:nvSpPr>
        <p:spPr>
          <a:xfrm>
            <a:off x="5062496" y="2575749"/>
            <a:ext cx="2465243" cy="1559052"/>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pPr>
            <a:r>
              <a:rPr lang="en-IN" sz="1800" b="1" dirty="0">
                <a:solidFill>
                  <a:schemeClr val="tx2"/>
                </a:solidFill>
                <a:latin typeface="Fira Sans Condensed" panose="020B0503050000020004" pitchFamily="34" charset="0"/>
              </a:rPr>
              <a:t>TRUE LABEL :2</a:t>
            </a:r>
          </a:p>
          <a:p>
            <a:pPr algn="ctr">
              <a:lnSpc>
                <a:spcPct val="150000"/>
              </a:lnSpc>
            </a:pPr>
            <a:r>
              <a:rPr lang="en-IN" sz="1800" b="1" dirty="0">
                <a:solidFill>
                  <a:schemeClr val="tx2"/>
                </a:solidFill>
                <a:latin typeface="Fira Sans Condensed" panose="020B0503050000020004" pitchFamily="34" charset="0"/>
              </a:rPr>
              <a:t>PREDICTED LABEL:2</a:t>
            </a:r>
            <a:endParaRPr lang="en-US" sz="1800" b="1" dirty="0">
              <a:solidFill>
                <a:schemeClr val="tx2"/>
              </a:solidFill>
              <a:latin typeface="Fira Sans Condensed" panose="020B0503050000020004" pitchFamily="34" charset="0"/>
            </a:endParaRPr>
          </a:p>
        </p:txBody>
      </p:sp>
    </p:spTree>
    <p:extLst>
      <p:ext uri="{BB962C8B-B14F-4D97-AF65-F5344CB8AC3E}">
        <p14:creationId xmlns:p14="http://schemas.microsoft.com/office/powerpoint/2010/main" val="2118482196"/>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31"/>
          <p:cNvSpPr txBox="1">
            <a:spLocks noGrp="1"/>
          </p:cNvSpPr>
          <p:nvPr>
            <p:ph type="title"/>
          </p:nvPr>
        </p:nvSpPr>
        <p:spPr>
          <a:xfrm>
            <a:off x="795934" y="28618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SUMMARY OF RESULTS </a:t>
            </a:r>
            <a:endParaRPr dirty="0"/>
          </a:p>
        </p:txBody>
      </p:sp>
      <p:sp>
        <p:nvSpPr>
          <p:cNvPr id="747" name="Google Shape;747;p31"/>
          <p:cNvSpPr txBox="1"/>
          <p:nvPr/>
        </p:nvSpPr>
        <p:spPr>
          <a:xfrm>
            <a:off x="3084150" y="1178275"/>
            <a:ext cx="29757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2400" b="1" dirty="0">
              <a:solidFill>
                <a:schemeClr val="lt2"/>
              </a:solidFill>
              <a:latin typeface="Rajdhani"/>
              <a:ea typeface="Rajdhani"/>
              <a:cs typeface="Rajdhani"/>
              <a:sym typeface="Rajdhani"/>
            </a:endParaRPr>
          </a:p>
        </p:txBody>
      </p:sp>
      <p:sp>
        <p:nvSpPr>
          <p:cNvPr id="4" name="Google Shape;83;p17">
            <a:extLst>
              <a:ext uri="{FF2B5EF4-FFF2-40B4-BE49-F238E27FC236}">
                <a16:creationId xmlns:a16="http://schemas.microsoft.com/office/drawing/2014/main" id="{91EA2D80-D29F-266E-1F38-7742977198D7}"/>
              </a:ext>
            </a:extLst>
          </p:cNvPr>
          <p:cNvSpPr/>
          <p:nvPr/>
        </p:nvSpPr>
        <p:spPr>
          <a:xfrm>
            <a:off x="637199" y="954581"/>
            <a:ext cx="7869601" cy="3768144"/>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R="0" lvl="0" rtl="0">
              <a:lnSpc>
                <a:spcPct val="100000"/>
              </a:lnSpc>
              <a:spcBef>
                <a:spcPts val="0"/>
              </a:spcBef>
              <a:spcAft>
                <a:spcPts val="0"/>
              </a:spcAft>
            </a:pPr>
            <a:r>
              <a:rPr lang="en-US" sz="1500" b="1" dirty="0">
                <a:solidFill>
                  <a:schemeClr val="lt2"/>
                </a:solidFill>
                <a:latin typeface="Rajdhani"/>
                <a:ea typeface="Rajdhani"/>
                <a:cs typeface="Rajdhani"/>
                <a:sym typeface="Rajdhani"/>
              </a:rPr>
              <a:t>Model Training And Model Evaluation : The model is trained for 5 epochs with a batch size of 64 and achieves a validation accuracy of around 99%. : After training, the model is evaluated on the test set. The test accuracy obtained is printed, indicating how well the model generalizes to unseen data.</a:t>
            </a:r>
          </a:p>
          <a:p>
            <a:pPr marR="0" lvl="0" rtl="0">
              <a:lnSpc>
                <a:spcPct val="100000"/>
              </a:lnSpc>
              <a:spcBef>
                <a:spcPts val="0"/>
              </a:spcBef>
              <a:spcAft>
                <a:spcPts val="0"/>
              </a:spcAft>
            </a:pPr>
            <a:endParaRPr lang="en-US" sz="1500" b="1" dirty="0">
              <a:solidFill>
                <a:schemeClr val="lt2"/>
              </a:solidFill>
              <a:latin typeface="Rajdhani"/>
              <a:ea typeface="Rajdhani"/>
              <a:cs typeface="Rajdhani"/>
              <a:sym typeface="Rajdhani"/>
            </a:endParaRPr>
          </a:p>
          <a:p>
            <a:pPr marR="0" lvl="0" rtl="0">
              <a:lnSpc>
                <a:spcPct val="100000"/>
              </a:lnSpc>
              <a:spcBef>
                <a:spcPts val="0"/>
              </a:spcBef>
              <a:spcAft>
                <a:spcPts val="0"/>
              </a:spcAft>
            </a:pPr>
            <a:r>
              <a:rPr lang="en-US" sz="1500" b="1" dirty="0">
                <a:solidFill>
                  <a:schemeClr val="lt2"/>
                </a:solidFill>
                <a:latin typeface="Rajdhani"/>
                <a:ea typeface="Rajdhani"/>
                <a:cs typeface="Rajdhani"/>
                <a:sym typeface="Rajdhani"/>
              </a:rPr>
              <a:t>Prediction: A random test image is selected, and the model predicts its label. The true label of the image is also displayed.</a:t>
            </a:r>
          </a:p>
          <a:p>
            <a:pPr marR="0" lvl="0" rtl="0">
              <a:lnSpc>
                <a:spcPct val="100000"/>
              </a:lnSpc>
              <a:spcBef>
                <a:spcPts val="0"/>
              </a:spcBef>
              <a:spcAft>
                <a:spcPts val="0"/>
              </a:spcAft>
            </a:pPr>
            <a:endParaRPr lang="en-US" sz="1500" b="1" dirty="0">
              <a:solidFill>
                <a:schemeClr val="lt2"/>
              </a:solidFill>
              <a:latin typeface="Rajdhani"/>
              <a:ea typeface="Rajdhani"/>
              <a:cs typeface="Rajdhani"/>
              <a:sym typeface="Rajdhani"/>
            </a:endParaRPr>
          </a:p>
          <a:p>
            <a:pPr marR="0" lvl="0" rtl="0">
              <a:lnSpc>
                <a:spcPct val="100000"/>
              </a:lnSpc>
              <a:spcBef>
                <a:spcPts val="0"/>
              </a:spcBef>
              <a:spcAft>
                <a:spcPts val="0"/>
              </a:spcAft>
            </a:pPr>
            <a:r>
              <a:rPr lang="en-US" sz="1500" b="1" dirty="0">
                <a:solidFill>
                  <a:schemeClr val="lt2"/>
                </a:solidFill>
                <a:latin typeface="Rajdhani"/>
                <a:ea typeface="Rajdhani"/>
                <a:cs typeface="Rajdhani"/>
                <a:sym typeface="Rajdhani"/>
              </a:rPr>
              <a:t>Result: The test accuracy obtained is typically high, reflecting the effectiveness of the CNN model in recognizing handwritten digits. The prediction on the random test image is also likely to be accurate, demonstrating the model's ability to make correct predictions.</a:t>
            </a:r>
          </a:p>
          <a:p>
            <a:pPr marR="0" lvl="0" rtl="0">
              <a:lnSpc>
                <a:spcPct val="100000"/>
              </a:lnSpc>
              <a:spcBef>
                <a:spcPts val="0"/>
              </a:spcBef>
              <a:spcAft>
                <a:spcPts val="0"/>
              </a:spcAft>
            </a:pPr>
            <a:endParaRPr lang="en-US" sz="1500" b="1" dirty="0">
              <a:solidFill>
                <a:schemeClr val="lt2"/>
              </a:solidFill>
              <a:latin typeface="Rajdhani"/>
              <a:ea typeface="Rajdhani"/>
              <a:cs typeface="Rajdhani"/>
              <a:sym typeface="Rajdhani"/>
            </a:endParaRPr>
          </a:p>
          <a:p>
            <a:pPr marR="0" lvl="0" rtl="0">
              <a:lnSpc>
                <a:spcPct val="100000"/>
              </a:lnSpc>
              <a:spcBef>
                <a:spcPts val="0"/>
              </a:spcBef>
              <a:spcAft>
                <a:spcPts val="0"/>
              </a:spcAft>
            </a:pPr>
            <a:r>
              <a:rPr lang="en-US" sz="1500" b="1" dirty="0">
                <a:solidFill>
                  <a:schemeClr val="lt2"/>
                </a:solidFill>
                <a:latin typeface="Rajdhani"/>
                <a:ea typeface="Rajdhani"/>
                <a:cs typeface="Rajdhani"/>
                <a:sym typeface="Rajdhani"/>
              </a:rPr>
              <a:t>CONCLUSION: </a:t>
            </a:r>
            <a:r>
              <a:rPr lang="en-US" sz="1500" b="1" i="0" dirty="0">
                <a:solidFill>
                  <a:schemeClr val="tx2"/>
                </a:solidFill>
                <a:effectLst/>
                <a:latin typeface="Rajdhani" panose="020B0604020202020204" charset="0"/>
                <a:cs typeface="Rajdhani" panose="020B0604020202020204" charset="0"/>
              </a:rPr>
              <a:t>The CNN model trained on the MNIST dataset achieves high accuracy in digit recognition. This suggests that CNNs are suitable for image classification tasks, especially for datasets like MNIST, which consist of grayscale images of handwritten digits.</a:t>
            </a:r>
            <a:endParaRPr lang="en-US" sz="1500" b="1" dirty="0">
              <a:solidFill>
                <a:schemeClr val="tx2"/>
              </a:solidFill>
              <a:latin typeface="Rajdhani" panose="020B0604020202020204" charset="0"/>
              <a:ea typeface="Rajdhani"/>
              <a:cs typeface="Rajdhani" panose="020B0604020202020204" charset="0"/>
              <a:sym typeface="Rajdhani"/>
            </a:endParaRPr>
          </a:p>
          <a:p>
            <a:pPr marR="0" lvl="0" rtl="0">
              <a:lnSpc>
                <a:spcPct val="100000"/>
              </a:lnSpc>
              <a:spcBef>
                <a:spcPts val="0"/>
              </a:spcBef>
              <a:spcAft>
                <a:spcPts val="0"/>
              </a:spcAft>
            </a:pPr>
            <a:endParaRPr lang="en-US" sz="1500" b="1" dirty="0">
              <a:solidFill>
                <a:schemeClr val="lt2"/>
              </a:solidFill>
              <a:latin typeface="Rajdhani"/>
              <a:ea typeface="Rajdhani"/>
              <a:cs typeface="Rajdhani"/>
              <a:sym typeface="Rajdhani"/>
            </a:endParaRPr>
          </a:p>
        </p:txBody>
      </p:sp>
    </p:spTree>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2" name="TextBox 1">
            <a:extLst>
              <a:ext uri="{FF2B5EF4-FFF2-40B4-BE49-F238E27FC236}">
                <a16:creationId xmlns:a16="http://schemas.microsoft.com/office/drawing/2014/main" id="{AEC0EC70-7DD6-771F-B6E6-F153EAD6051B}"/>
              </a:ext>
            </a:extLst>
          </p:cNvPr>
          <p:cNvSpPr txBox="1"/>
          <p:nvPr/>
        </p:nvSpPr>
        <p:spPr>
          <a:xfrm>
            <a:off x="1676400" y="1647825"/>
            <a:ext cx="7829550" cy="1323439"/>
          </a:xfrm>
          <a:prstGeom prst="rect">
            <a:avLst/>
          </a:prstGeom>
          <a:noFill/>
        </p:spPr>
        <p:txBody>
          <a:bodyPr wrap="square" rtlCol="0">
            <a:spAutoFit/>
          </a:bodyPr>
          <a:lstStyle/>
          <a:p>
            <a:r>
              <a:rPr lang="en-IN" sz="8000" b="1" dirty="0">
                <a:solidFill>
                  <a:schemeClr val="tx2"/>
                </a:solidFill>
                <a:latin typeface="Fira Sans Condensed" panose="020B0503050000020004" pitchFamily="34" charset="0"/>
              </a:rPr>
              <a:t>THANK  YOU</a:t>
            </a:r>
            <a:endParaRPr lang="en-US" sz="8000" b="1" dirty="0">
              <a:solidFill>
                <a:schemeClr val="tx2"/>
              </a:solidFill>
              <a:latin typeface="Fira Sans Condensed" panose="020B0503050000020004" pitchFamily="34" charset="0"/>
            </a:endParaRPr>
          </a:p>
        </p:txBody>
      </p:sp>
      <p:sp>
        <p:nvSpPr>
          <p:cNvPr id="3" name="TextBox 2">
            <a:extLst>
              <a:ext uri="{FF2B5EF4-FFF2-40B4-BE49-F238E27FC236}">
                <a16:creationId xmlns:a16="http://schemas.microsoft.com/office/drawing/2014/main" id="{84F2247A-4250-B676-423E-B4BC0F358372}"/>
              </a:ext>
            </a:extLst>
          </p:cNvPr>
          <p:cNvSpPr txBox="1"/>
          <p:nvPr/>
        </p:nvSpPr>
        <p:spPr>
          <a:xfrm>
            <a:off x="6886575" y="3905786"/>
            <a:ext cx="2257425" cy="923330"/>
          </a:xfrm>
          <a:prstGeom prst="rect">
            <a:avLst/>
          </a:prstGeom>
          <a:noFill/>
        </p:spPr>
        <p:txBody>
          <a:bodyPr wrap="square" rtlCol="0">
            <a:spAutoFit/>
          </a:bodyPr>
          <a:lstStyle/>
          <a:p>
            <a:r>
              <a:rPr lang="en-IN" sz="2000" b="1" dirty="0">
                <a:solidFill>
                  <a:schemeClr val="tx2"/>
                </a:solidFill>
                <a:latin typeface="Fira Sans Condensed" panose="020B0503050000020004" pitchFamily="34" charset="0"/>
              </a:rPr>
              <a:t>BY:</a:t>
            </a:r>
          </a:p>
          <a:p>
            <a:r>
              <a:rPr lang="en-IN" sz="2000" b="1" dirty="0">
                <a:solidFill>
                  <a:schemeClr val="tx2"/>
                </a:solidFill>
                <a:latin typeface="Fira Sans Condensed" panose="020B0503050000020004" pitchFamily="34" charset="0"/>
              </a:rPr>
              <a:t>DAYANA DEVI K</a:t>
            </a:r>
          </a:p>
          <a:p>
            <a:endParaRPr lang="en-IN" dirty="0"/>
          </a:p>
        </p:txBody>
      </p:sp>
    </p:spTree>
    <p:extLst>
      <p:ext uri="{BB962C8B-B14F-4D97-AF65-F5344CB8AC3E}">
        <p14:creationId xmlns:p14="http://schemas.microsoft.com/office/powerpoint/2010/main" val="2023654960"/>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7"/>
          <p:cNvSpPr txBox="1">
            <a:spLocks noGrp="1"/>
          </p:cNvSpPr>
          <p:nvPr>
            <p:ph type="title"/>
          </p:nvPr>
        </p:nvSpPr>
        <p:spPr>
          <a:xfrm>
            <a:off x="616950" y="7305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AGENDA</a:t>
            </a:r>
            <a:endParaRPr dirty="0"/>
          </a:p>
        </p:txBody>
      </p:sp>
      <p:sp>
        <p:nvSpPr>
          <p:cNvPr id="81" name="Google Shape;81;p17"/>
          <p:cNvSpPr txBox="1"/>
          <p:nvPr/>
        </p:nvSpPr>
        <p:spPr>
          <a:xfrm>
            <a:off x="1534056" y="731373"/>
            <a:ext cx="2155200" cy="8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N" sz="1800" b="1" dirty="0">
                <a:solidFill>
                  <a:schemeClr val="lt2"/>
                </a:solidFill>
                <a:latin typeface="Rajdhani"/>
                <a:ea typeface="Rajdhani"/>
                <a:cs typeface="Rajdhani"/>
                <a:sym typeface="Rajdhani"/>
              </a:rPr>
              <a:t>PROBLEM STATEMENT</a:t>
            </a:r>
            <a:endParaRPr sz="1800" b="1" dirty="0">
              <a:solidFill>
                <a:schemeClr val="lt2"/>
              </a:solidFill>
              <a:latin typeface="Rajdhani"/>
              <a:ea typeface="Rajdhani"/>
              <a:cs typeface="Rajdhani"/>
              <a:sym typeface="Rajdhani"/>
            </a:endParaRPr>
          </a:p>
        </p:txBody>
      </p:sp>
      <p:sp>
        <p:nvSpPr>
          <p:cNvPr id="83" name="Google Shape;83;p17"/>
          <p:cNvSpPr/>
          <p:nvPr/>
        </p:nvSpPr>
        <p:spPr>
          <a:xfrm>
            <a:off x="508342" y="939569"/>
            <a:ext cx="728828" cy="669604"/>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dirty="0">
                <a:solidFill>
                  <a:schemeClr val="lt2"/>
                </a:solidFill>
                <a:latin typeface="Rajdhani"/>
                <a:ea typeface="Rajdhani"/>
                <a:cs typeface="Rajdhani"/>
                <a:sym typeface="Rajdhani"/>
              </a:rPr>
              <a:t>1</a:t>
            </a:r>
            <a:endParaRPr sz="4000" b="1" dirty="0">
              <a:solidFill>
                <a:schemeClr val="lt2"/>
              </a:solidFill>
              <a:latin typeface="Rajdhani"/>
              <a:ea typeface="Rajdhani"/>
              <a:cs typeface="Rajdhani"/>
              <a:sym typeface="Rajdhani"/>
            </a:endParaRPr>
          </a:p>
        </p:txBody>
      </p:sp>
      <p:sp>
        <p:nvSpPr>
          <p:cNvPr id="84" name="Google Shape;84;p17"/>
          <p:cNvSpPr/>
          <p:nvPr/>
        </p:nvSpPr>
        <p:spPr>
          <a:xfrm>
            <a:off x="3610584" y="968731"/>
            <a:ext cx="728828" cy="669604"/>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dirty="0">
                <a:solidFill>
                  <a:schemeClr val="lt2"/>
                </a:solidFill>
                <a:latin typeface="Rajdhani"/>
                <a:ea typeface="Rajdhani"/>
                <a:cs typeface="Rajdhani"/>
                <a:sym typeface="Rajdhani"/>
              </a:rPr>
              <a:t>2</a:t>
            </a:r>
            <a:endParaRPr sz="4000" b="1" dirty="0">
              <a:solidFill>
                <a:schemeClr val="lt2"/>
              </a:solidFill>
              <a:latin typeface="Rajdhani"/>
              <a:ea typeface="Rajdhani"/>
              <a:cs typeface="Rajdhani"/>
              <a:sym typeface="Rajdhani"/>
            </a:endParaRPr>
          </a:p>
        </p:txBody>
      </p:sp>
      <p:sp>
        <p:nvSpPr>
          <p:cNvPr id="2" name="Google Shape;84;p17">
            <a:extLst>
              <a:ext uri="{FF2B5EF4-FFF2-40B4-BE49-F238E27FC236}">
                <a16:creationId xmlns:a16="http://schemas.microsoft.com/office/drawing/2014/main" id="{4A293447-DE6B-78EF-B120-97C0C42BEC90}"/>
              </a:ext>
            </a:extLst>
          </p:cNvPr>
          <p:cNvSpPr/>
          <p:nvPr/>
        </p:nvSpPr>
        <p:spPr>
          <a:xfrm>
            <a:off x="6337269" y="939569"/>
            <a:ext cx="795004" cy="669604"/>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dirty="0">
                <a:solidFill>
                  <a:schemeClr val="lt2"/>
                </a:solidFill>
                <a:latin typeface="Rajdhani"/>
                <a:ea typeface="Rajdhani"/>
                <a:cs typeface="Rajdhani"/>
                <a:sym typeface="Rajdhani"/>
              </a:rPr>
              <a:t>3</a:t>
            </a:r>
            <a:endParaRPr sz="4000" b="1" dirty="0">
              <a:solidFill>
                <a:schemeClr val="lt2"/>
              </a:solidFill>
              <a:latin typeface="Rajdhani"/>
              <a:ea typeface="Rajdhani"/>
              <a:cs typeface="Rajdhani"/>
              <a:sym typeface="Rajdhani"/>
            </a:endParaRPr>
          </a:p>
        </p:txBody>
      </p:sp>
      <p:sp>
        <p:nvSpPr>
          <p:cNvPr id="4" name="Google Shape;72;p17">
            <a:extLst>
              <a:ext uri="{FF2B5EF4-FFF2-40B4-BE49-F238E27FC236}">
                <a16:creationId xmlns:a16="http://schemas.microsoft.com/office/drawing/2014/main" id="{9719AB40-FD08-B9B1-4D47-5EE59793CA36}"/>
              </a:ext>
            </a:extLst>
          </p:cNvPr>
          <p:cNvSpPr txBox="1"/>
          <p:nvPr/>
        </p:nvSpPr>
        <p:spPr>
          <a:xfrm>
            <a:off x="4468950" y="1461957"/>
            <a:ext cx="2155200" cy="453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N" sz="1800" b="1" dirty="0">
                <a:solidFill>
                  <a:schemeClr val="lt2"/>
                </a:solidFill>
                <a:latin typeface="Rajdhani"/>
                <a:ea typeface="Rajdhani"/>
                <a:cs typeface="Rajdhani"/>
                <a:sym typeface="Rajdhani"/>
              </a:rPr>
              <a:t>CNN AND ITS</a:t>
            </a:r>
          </a:p>
          <a:p>
            <a:pPr marL="0" lvl="0" indent="0" algn="l" rtl="0">
              <a:spcBef>
                <a:spcPts val="0"/>
              </a:spcBef>
              <a:spcAft>
                <a:spcPts val="0"/>
              </a:spcAft>
              <a:buNone/>
            </a:pPr>
            <a:r>
              <a:rPr lang="en-IN" sz="1800" b="1" dirty="0">
                <a:solidFill>
                  <a:schemeClr val="lt2"/>
                </a:solidFill>
                <a:latin typeface="Rajdhani"/>
                <a:ea typeface="Rajdhani"/>
                <a:cs typeface="Rajdhani"/>
                <a:sym typeface="Rajdhani"/>
              </a:rPr>
              <a:t> LAYERS</a:t>
            </a:r>
          </a:p>
          <a:p>
            <a:pPr marL="0" lvl="0" indent="0" algn="l" rtl="0">
              <a:spcBef>
                <a:spcPts val="0"/>
              </a:spcBef>
              <a:spcAft>
                <a:spcPts val="0"/>
              </a:spcAft>
              <a:buNone/>
            </a:pPr>
            <a:r>
              <a:rPr lang="en-IN" sz="1800" b="1" dirty="0">
                <a:solidFill>
                  <a:schemeClr val="lt2"/>
                </a:solidFill>
                <a:latin typeface="Rajdhani"/>
                <a:ea typeface="Rajdhani"/>
                <a:cs typeface="Rajdhani"/>
                <a:sym typeface="Rajdhani"/>
              </a:rPr>
              <a:t> (algorithm)</a:t>
            </a:r>
            <a:endParaRPr sz="1800" b="1" dirty="0">
              <a:solidFill>
                <a:schemeClr val="lt2"/>
              </a:solidFill>
              <a:latin typeface="Rajdhani"/>
              <a:ea typeface="Rajdhani"/>
              <a:cs typeface="Rajdhani"/>
              <a:sym typeface="Rajdhani"/>
            </a:endParaRPr>
          </a:p>
        </p:txBody>
      </p:sp>
      <p:sp>
        <p:nvSpPr>
          <p:cNvPr id="5" name="Google Shape;83;p17">
            <a:extLst>
              <a:ext uri="{FF2B5EF4-FFF2-40B4-BE49-F238E27FC236}">
                <a16:creationId xmlns:a16="http://schemas.microsoft.com/office/drawing/2014/main" id="{2BB4A219-7B87-0EA2-C035-28492E0066A7}"/>
              </a:ext>
            </a:extLst>
          </p:cNvPr>
          <p:cNvSpPr/>
          <p:nvPr/>
        </p:nvSpPr>
        <p:spPr>
          <a:xfrm>
            <a:off x="507322" y="2334804"/>
            <a:ext cx="728828" cy="669604"/>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dirty="0">
                <a:solidFill>
                  <a:schemeClr val="lt2"/>
                </a:solidFill>
                <a:latin typeface="Rajdhani"/>
                <a:ea typeface="Rajdhani"/>
                <a:cs typeface="Rajdhani"/>
                <a:sym typeface="Rajdhani"/>
              </a:rPr>
              <a:t>4</a:t>
            </a:r>
            <a:endParaRPr sz="4000" b="1" dirty="0">
              <a:solidFill>
                <a:schemeClr val="lt2"/>
              </a:solidFill>
              <a:latin typeface="Rajdhani"/>
              <a:ea typeface="Rajdhani"/>
              <a:cs typeface="Rajdhani"/>
              <a:sym typeface="Rajdhani"/>
            </a:endParaRPr>
          </a:p>
        </p:txBody>
      </p:sp>
      <p:sp>
        <p:nvSpPr>
          <p:cNvPr id="6" name="Google Shape;83;p17">
            <a:extLst>
              <a:ext uri="{FF2B5EF4-FFF2-40B4-BE49-F238E27FC236}">
                <a16:creationId xmlns:a16="http://schemas.microsoft.com/office/drawing/2014/main" id="{42F3A570-ACDA-132D-0D99-5B693BEC42F1}"/>
              </a:ext>
            </a:extLst>
          </p:cNvPr>
          <p:cNvSpPr/>
          <p:nvPr/>
        </p:nvSpPr>
        <p:spPr>
          <a:xfrm>
            <a:off x="507322" y="3730040"/>
            <a:ext cx="728828" cy="669604"/>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dirty="0">
                <a:solidFill>
                  <a:schemeClr val="lt2"/>
                </a:solidFill>
                <a:latin typeface="Rajdhani"/>
                <a:ea typeface="Rajdhani"/>
                <a:cs typeface="Rajdhani"/>
                <a:sym typeface="Rajdhani"/>
              </a:rPr>
              <a:t>7</a:t>
            </a:r>
            <a:endParaRPr sz="4000" b="1" dirty="0">
              <a:solidFill>
                <a:schemeClr val="lt2"/>
              </a:solidFill>
              <a:latin typeface="Rajdhani"/>
              <a:ea typeface="Rajdhani"/>
              <a:cs typeface="Rajdhani"/>
              <a:sym typeface="Rajdhani"/>
            </a:endParaRPr>
          </a:p>
        </p:txBody>
      </p:sp>
      <p:sp>
        <p:nvSpPr>
          <p:cNvPr id="7" name="Google Shape;83;p17">
            <a:extLst>
              <a:ext uri="{FF2B5EF4-FFF2-40B4-BE49-F238E27FC236}">
                <a16:creationId xmlns:a16="http://schemas.microsoft.com/office/drawing/2014/main" id="{5FDD4385-DD3B-FC6D-CBB0-DCE0D8DAE138}"/>
              </a:ext>
            </a:extLst>
          </p:cNvPr>
          <p:cNvSpPr/>
          <p:nvPr/>
        </p:nvSpPr>
        <p:spPr>
          <a:xfrm>
            <a:off x="3599441" y="2290884"/>
            <a:ext cx="728828" cy="669604"/>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dirty="0">
                <a:solidFill>
                  <a:schemeClr val="lt2"/>
                </a:solidFill>
                <a:latin typeface="Rajdhani"/>
                <a:ea typeface="Rajdhani"/>
                <a:cs typeface="Rajdhani"/>
                <a:sym typeface="Rajdhani"/>
              </a:rPr>
              <a:t>5</a:t>
            </a:r>
            <a:endParaRPr sz="4000" b="1" dirty="0">
              <a:solidFill>
                <a:schemeClr val="lt2"/>
              </a:solidFill>
              <a:latin typeface="Rajdhani"/>
              <a:ea typeface="Rajdhani"/>
              <a:cs typeface="Rajdhani"/>
              <a:sym typeface="Rajdhani"/>
            </a:endParaRPr>
          </a:p>
        </p:txBody>
      </p:sp>
      <p:sp>
        <p:nvSpPr>
          <p:cNvPr id="8" name="Google Shape;83;p17">
            <a:extLst>
              <a:ext uri="{FF2B5EF4-FFF2-40B4-BE49-F238E27FC236}">
                <a16:creationId xmlns:a16="http://schemas.microsoft.com/office/drawing/2014/main" id="{46B7563A-7779-F755-511F-9215332B6742}"/>
              </a:ext>
            </a:extLst>
          </p:cNvPr>
          <p:cNvSpPr/>
          <p:nvPr/>
        </p:nvSpPr>
        <p:spPr>
          <a:xfrm>
            <a:off x="3610584" y="3692265"/>
            <a:ext cx="728828" cy="669604"/>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dirty="0">
                <a:solidFill>
                  <a:schemeClr val="lt2"/>
                </a:solidFill>
                <a:latin typeface="Rajdhani"/>
                <a:ea typeface="Rajdhani"/>
                <a:cs typeface="Rajdhani"/>
                <a:sym typeface="Rajdhani"/>
              </a:rPr>
              <a:t>8</a:t>
            </a:r>
            <a:endParaRPr sz="4000" b="1" dirty="0">
              <a:solidFill>
                <a:schemeClr val="lt2"/>
              </a:solidFill>
              <a:latin typeface="Rajdhani"/>
              <a:ea typeface="Rajdhani"/>
              <a:cs typeface="Rajdhani"/>
              <a:sym typeface="Rajdhani"/>
            </a:endParaRPr>
          </a:p>
        </p:txBody>
      </p:sp>
      <p:sp>
        <p:nvSpPr>
          <p:cNvPr id="11" name="Google Shape;81;p17">
            <a:extLst>
              <a:ext uri="{FF2B5EF4-FFF2-40B4-BE49-F238E27FC236}">
                <a16:creationId xmlns:a16="http://schemas.microsoft.com/office/drawing/2014/main" id="{B076A03E-2F1D-3462-07D7-757E80FB6C96}"/>
              </a:ext>
            </a:extLst>
          </p:cNvPr>
          <p:cNvSpPr txBox="1"/>
          <p:nvPr/>
        </p:nvSpPr>
        <p:spPr>
          <a:xfrm>
            <a:off x="7414869" y="747606"/>
            <a:ext cx="2155200" cy="8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N" sz="1800" b="1" dirty="0">
                <a:solidFill>
                  <a:schemeClr val="lt2"/>
                </a:solidFill>
                <a:latin typeface="Rajdhani"/>
                <a:ea typeface="Rajdhani"/>
                <a:cs typeface="Rajdhani"/>
                <a:sym typeface="Rajdhani"/>
              </a:rPr>
              <a:t>PROJECT </a:t>
            </a:r>
          </a:p>
          <a:p>
            <a:pPr marL="0" lvl="0" indent="0" algn="l" rtl="0">
              <a:spcBef>
                <a:spcPts val="0"/>
              </a:spcBef>
              <a:spcAft>
                <a:spcPts val="0"/>
              </a:spcAft>
              <a:buNone/>
            </a:pPr>
            <a:r>
              <a:rPr lang="en-IN" sz="1800" b="1" dirty="0">
                <a:solidFill>
                  <a:schemeClr val="lt2"/>
                </a:solidFill>
                <a:latin typeface="Rajdhani"/>
                <a:ea typeface="Rajdhani"/>
                <a:cs typeface="Rajdhani"/>
                <a:sym typeface="Rajdhani"/>
              </a:rPr>
              <a:t>OVERVIEW</a:t>
            </a:r>
          </a:p>
        </p:txBody>
      </p:sp>
      <p:sp>
        <p:nvSpPr>
          <p:cNvPr id="12" name="Google Shape;81;p17">
            <a:extLst>
              <a:ext uri="{FF2B5EF4-FFF2-40B4-BE49-F238E27FC236}">
                <a16:creationId xmlns:a16="http://schemas.microsoft.com/office/drawing/2014/main" id="{97E107AF-6188-6EFC-4517-B37B10F9FB6F}"/>
              </a:ext>
            </a:extLst>
          </p:cNvPr>
          <p:cNvSpPr txBox="1"/>
          <p:nvPr/>
        </p:nvSpPr>
        <p:spPr>
          <a:xfrm>
            <a:off x="1534056" y="2230706"/>
            <a:ext cx="2155200" cy="8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N" sz="1800" b="1" dirty="0">
                <a:solidFill>
                  <a:schemeClr val="lt2"/>
                </a:solidFill>
                <a:latin typeface="Rajdhani"/>
                <a:ea typeface="Rajdhani"/>
                <a:cs typeface="Rajdhani"/>
                <a:sym typeface="Rajdhani"/>
              </a:rPr>
              <a:t>WHO ARE THE</a:t>
            </a:r>
          </a:p>
          <a:p>
            <a:pPr marL="0" lvl="0" indent="0" algn="l" rtl="0">
              <a:spcBef>
                <a:spcPts val="0"/>
              </a:spcBef>
              <a:spcAft>
                <a:spcPts val="0"/>
              </a:spcAft>
              <a:buNone/>
            </a:pPr>
            <a:r>
              <a:rPr lang="en-IN" sz="1800" b="1" dirty="0">
                <a:solidFill>
                  <a:schemeClr val="lt2"/>
                </a:solidFill>
                <a:latin typeface="Rajdhani"/>
                <a:ea typeface="Rajdhani"/>
                <a:cs typeface="Rajdhani"/>
                <a:sym typeface="Rajdhani"/>
              </a:rPr>
              <a:t> END USERS</a:t>
            </a:r>
            <a:endParaRPr sz="1800" b="1" dirty="0">
              <a:solidFill>
                <a:schemeClr val="lt2"/>
              </a:solidFill>
              <a:latin typeface="Rajdhani"/>
              <a:ea typeface="Rajdhani"/>
              <a:cs typeface="Rajdhani"/>
              <a:sym typeface="Rajdhani"/>
            </a:endParaRPr>
          </a:p>
        </p:txBody>
      </p:sp>
      <p:sp>
        <p:nvSpPr>
          <p:cNvPr id="13" name="Google Shape;81;p17">
            <a:extLst>
              <a:ext uri="{FF2B5EF4-FFF2-40B4-BE49-F238E27FC236}">
                <a16:creationId xmlns:a16="http://schemas.microsoft.com/office/drawing/2014/main" id="{A7B6248E-D2CB-64BE-810E-C6320BE63758}"/>
              </a:ext>
            </a:extLst>
          </p:cNvPr>
          <p:cNvSpPr txBox="1"/>
          <p:nvPr/>
        </p:nvSpPr>
        <p:spPr>
          <a:xfrm>
            <a:off x="1534056" y="3401383"/>
            <a:ext cx="2155200" cy="8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N" sz="1800" b="1" dirty="0">
                <a:solidFill>
                  <a:schemeClr val="lt2"/>
                </a:solidFill>
                <a:latin typeface="Rajdhani"/>
                <a:ea typeface="Rajdhani"/>
                <a:cs typeface="Rajdhani"/>
                <a:sym typeface="Rajdhani"/>
              </a:rPr>
              <a:t>MODELLING</a:t>
            </a:r>
            <a:endParaRPr sz="1800" b="1" dirty="0">
              <a:solidFill>
                <a:schemeClr val="lt2"/>
              </a:solidFill>
              <a:latin typeface="Rajdhani"/>
              <a:ea typeface="Rajdhani"/>
              <a:cs typeface="Rajdhani"/>
              <a:sym typeface="Rajdhani"/>
            </a:endParaRPr>
          </a:p>
        </p:txBody>
      </p:sp>
      <p:sp>
        <p:nvSpPr>
          <p:cNvPr id="14" name="Google Shape;81;p17">
            <a:extLst>
              <a:ext uri="{FF2B5EF4-FFF2-40B4-BE49-F238E27FC236}">
                <a16:creationId xmlns:a16="http://schemas.microsoft.com/office/drawing/2014/main" id="{C46BD0D0-D106-6EE7-BDC4-99E0960079BF}"/>
              </a:ext>
            </a:extLst>
          </p:cNvPr>
          <p:cNvSpPr txBox="1"/>
          <p:nvPr/>
        </p:nvSpPr>
        <p:spPr>
          <a:xfrm>
            <a:off x="4468950" y="2299179"/>
            <a:ext cx="1627050" cy="8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1500" b="1" dirty="0">
                <a:solidFill>
                  <a:schemeClr val="lt2"/>
                </a:solidFill>
                <a:latin typeface="Rajdhani"/>
                <a:ea typeface="Rajdhani"/>
                <a:cs typeface="Rajdhani"/>
                <a:sym typeface="Rajdhani"/>
              </a:rPr>
              <a:t>SOLUTION AND ITS VALUE PROPOSITION</a:t>
            </a:r>
            <a:endParaRPr sz="1500" b="1" dirty="0">
              <a:solidFill>
                <a:schemeClr val="lt2"/>
              </a:solidFill>
              <a:latin typeface="Rajdhani"/>
              <a:ea typeface="Rajdhani"/>
              <a:cs typeface="Rajdhani"/>
              <a:sym typeface="Rajdhani"/>
            </a:endParaRPr>
          </a:p>
        </p:txBody>
      </p:sp>
      <p:sp>
        <p:nvSpPr>
          <p:cNvPr id="15" name="Google Shape;81;p17">
            <a:extLst>
              <a:ext uri="{FF2B5EF4-FFF2-40B4-BE49-F238E27FC236}">
                <a16:creationId xmlns:a16="http://schemas.microsoft.com/office/drawing/2014/main" id="{EEFD0865-DC1F-B654-7C36-9F20A75966B7}"/>
              </a:ext>
            </a:extLst>
          </p:cNvPr>
          <p:cNvSpPr txBox="1"/>
          <p:nvPr/>
        </p:nvSpPr>
        <p:spPr>
          <a:xfrm>
            <a:off x="4558646" y="3764705"/>
            <a:ext cx="2155200" cy="8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N" sz="1800" b="1" dirty="0">
                <a:solidFill>
                  <a:schemeClr val="lt2"/>
                </a:solidFill>
                <a:latin typeface="Rajdhani"/>
                <a:ea typeface="Rajdhani"/>
                <a:cs typeface="Rajdhani"/>
                <a:sym typeface="Rajdhani"/>
              </a:rPr>
              <a:t>CODE IMPLEMENTATION</a:t>
            </a:r>
          </a:p>
          <a:p>
            <a:pPr marL="0" lvl="0" indent="0" algn="l" rtl="0">
              <a:spcBef>
                <a:spcPts val="0"/>
              </a:spcBef>
              <a:spcAft>
                <a:spcPts val="0"/>
              </a:spcAft>
              <a:buNone/>
            </a:pPr>
            <a:endParaRPr sz="1800" b="1" dirty="0">
              <a:solidFill>
                <a:schemeClr val="lt2"/>
              </a:solidFill>
              <a:latin typeface="Rajdhani"/>
              <a:ea typeface="Rajdhani"/>
              <a:cs typeface="Rajdhani"/>
              <a:sym typeface="Rajdhani"/>
            </a:endParaRPr>
          </a:p>
        </p:txBody>
      </p:sp>
      <p:sp>
        <p:nvSpPr>
          <p:cNvPr id="18" name="Google Shape;83;p17">
            <a:extLst>
              <a:ext uri="{FF2B5EF4-FFF2-40B4-BE49-F238E27FC236}">
                <a16:creationId xmlns:a16="http://schemas.microsoft.com/office/drawing/2014/main" id="{097CA8C8-7D0D-B939-850B-EB5765AE86E2}"/>
              </a:ext>
            </a:extLst>
          </p:cNvPr>
          <p:cNvSpPr/>
          <p:nvPr/>
        </p:nvSpPr>
        <p:spPr>
          <a:xfrm>
            <a:off x="6515709" y="2396654"/>
            <a:ext cx="728828" cy="669604"/>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dirty="0">
                <a:solidFill>
                  <a:schemeClr val="lt2"/>
                </a:solidFill>
                <a:latin typeface="Rajdhani"/>
                <a:ea typeface="Rajdhani"/>
                <a:cs typeface="Rajdhani"/>
                <a:sym typeface="Rajdhani"/>
              </a:rPr>
              <a:t>6</a:t>
            </a:r>
            <a:endParaRPr sz="4000" b="1" dirty="0">
              <a:solidFill>
                <a:schemeClr val="lt2"/>
              </a:solidFill>
              <a:latin typeface="Rajdhani"/>
              <a:ea typeface="Rajdhani"/>
              <a:cs typeface="Rajdhani"/>
              <a:sym typeface="Rajdhani"/>
            </a:endParaRPr>
          </a:p>
        </p:txBody>
      </p:sp>
      <p:sp>
        <p:nvSpPr>
          <p:cNvPr id="20" name="Google Shape;81;p17">
            <a:extLst>
              <a:ext uri="{FF2B5EF4-FFF2-40B4-BE49-F238E27FC236}">
                <a16:creationId xmlns:a16="http://schemas.microsoft.com/office/drawing/2014/main" id="{D11C0CC0-82B3-A9A0-AD08-47886AD65036}"/>
              </a:ext>
            </a:extLst>
          </p:cNvPr>
          <p:cNvSpPr txBox="1"/>
          <p:nvPr/>
        </p:nvSpPr>
        <p:spPr>
          <a:xfrm>
            <a:off x="7414869" y="2230706"/>
            <a:ext cx="2155200" cy="8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1800" b="1">
                <a:solidFill>
                  <a:schemeClr val="lt2"/>
                </a:solidFill>
                <a:latin typeface="Rajdhani"/>
                <a:ea typeface="Rajdhani"/>
                <a:cs typeface="Rajdhani"/>
                <a:sym typeface="Rajdhani"/>
              </a:rPr>
              <a:t>THE WOW IN MY SOLUTION</a:t>
            </a:r>
            <a:endParaRPr sz="1800" b="1" dirty="0">
              <a:solidFill>
                <a:schemeClr val="lt2"/>
              </a:solidFill>
              <a:latin typeface="Rajdhani"/>
              <a:ea typeface="Rajdhani"/>
              <a:cs typeface="Rajdhani"/>
              <a:sym typeface="Rajdhani"/>
            </a:endParaRPr>
          </a:p>
        </p:txBody>
      </p:sp>
      <p:sp>
        <p:nvSpPr>
          <p:cNvPr id="3" name="Google Shape;83;p17">
            <a:extLst>
              <a:ext uri="{FF2B5EF4-FFF2-40B4-BE49-F238E27FC236}">
                <a16:creationId xmlns:a16="http://schemas.microsoft.com/office/drawing/2014/main" id="{0C6100DA-C461-B4FD-2121-44DC8D0AB179}"/>
              </a:ext>
            </a:extLst>
          </p:cNvPr>
          <p:cNvSpPr/>
          <p:nvPr/>
        </p:nvSpPr>
        <p:spPr>
          <a:xfrm>
            <a:off x="6568666" y="3689592"/>
            <a:ext cx="728828" cy="669604"/>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dirty="0">
                <a:solidFill>
                  <a:schemeClr val="lt2"/>
                </a:solidFill>
                <a:latin typeface="Rajdhani"/>
                <a:ea typeface="Rajdhani"/>
                <a:cs typeface="Rajdhani"/>
                <a:sym typeface="Rajdhani"/>
              </a:rPr>
              <a:t>9</a:t>
            </a:r>
            <a:endParaRPr sz="4000" b="1" dirty="0">
              <a:solidFill>
                <a:schemeClr val="lt2"/>
              </a:solidFill>
              <a:latin typeface="Rajdhani"/>
              <a:ea typeface="Rajdhani"/>
              <a:cs typeface="Rajdhani"/>
              <a:sym typeface="Rajdhani"/>
            </a:endParaRPr>
          </a:p>
        </p:txBody>
      </p:sp>
      <p:sp>
        <p:nvSpPr>
          <p:cNvPr id="9" name="Google Shape;81;p17">
            <a:extLst>
              <a:ext uri="{FF2B5EF4-FFF2-40B4-BE49-F238E27FC236}">
                <a16:creationId xmlns:a16="http://schemas.microsoft.com/office/drawing/2014/main" id="{0C51D72A-BD74-A9E8-62A9-FFA5EAD921BF}"/>
              </a:ext>
            </a:extLst>
          </p:cNvPr>
          <p:cNvSpPr txBox="1"/>
          <p:nvPr/>
        </p:nvSpPr>
        <p:spPr>
          <a:xfrm>
            <a:off x="7559078" y="3625942"/>
            <a:ext cx="1467964" cy="8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N" sz="1800" b="1" dirty="0">
                <a:solidFill>
                  <a:schemeClr val="lt2"/>
                </a:solidFill>
                <a:latin typeface="Rajdhani"/>
                <a:ea typeface="Rajdhani"/>
                <a:cs typeface="Rajdhani"/>
                <a:sym typeface="Rajdhani"/>
              </a:rPr>
              <a:t>RESULTS </a:t>
            </a:r>
          </a:p>
          <a:p>
            <a:pPr marL="0" lvl="0" indent="0" algn="l" rtl="0">
              <a:spcBef>
                <a:spcPts val="0"/>
              </a:spcBef>
              <a:spcAft>
                <a:spcPts val="0"/>
              </a:spcAft>
              <a:buNone/>
            </a:pPr>
            <a:endParaRPr lang="en-IN" sz="1800" b="1" dirty="0">
              <a:solidFill>
                <a:schemeClr val="lt2"/>
              </a:solidFill>
              <a:latin typeface="Rajdhani"/>
              <a:ea typeface="Rajdhani"/>
              <a:cs typeface="Rajdhani"/>
              <a:sym typeface="Rajdhani"/>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9"/>
          <p:cNvSpPr txBox="1">
            <a:spLocks noGrp="1"/>
          </p:cNvSpPr>
          <p:nvPr>
            <p:ph type="title"/>
          </p:nvPr>
        </p:nvSpPr>
        <p:spPr>
          <a:xfrm>
            <a:off x="720000" y="19898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 STATEMENT</a:t>
            </a:r>
            <a:endParaRPr dirty="0"/>
          </a:p>
        </p:txBody>
      </p:sp>
      <p:graphicFrame>
        <p:nvGraphicFramePr>
          <p:cNvPr id="142" name="Google Shape;142;p19"/>
          <p:cNvGraphicFramePr/>
          <p:nvPr>
            <p:extLst>
              <p:ext uri="{D42A27DB-BD31-4B8C-83A1-F6EECF244321}">
                <p14:modId xmlns:p14="http://schemas.microsoft.com/office/powerpoint/2010/main" val="634704069"/>
              </p:ext>
            </p:extLst>
          </p:nvPr>
        </p:nvGraphicFramePr>
        <p:xfrm>
          <a:off x="970221" y="973702"/>
          <a:ext cx="7203558" cy="3821581"/>
        </p:xfrm>
        <a:graphic>
          <a:graphicData uri="http://schemas.openxmlformats.org/drawingml/2006/table">
            <a:tbl>
              <a:tblPr>
                <a:noFill/>
                <a:tableStyleId>{7D21E974-D755-4593-B324-211B9AD1140D}</a:tableStyleId>
              </a:tblPr>
              <a:tblGrid>
                <a:gridCol w="7203558">
                  <a:extLst>
                    <a:ext uri="{9D8B030D-6E8A-4147-A177-3AD203B41FA5}">
                      <a16:colId xmlns:a16="http://schemas.microsoft.com/office/drawing/2014/main" val="20000"/>
                    </a:ext>
                  </a:extLst>
                </a:gridCol>
              </a:tblGrid>
              <a:tr h="3821581">
                <a:tc>
                  <a:txBody>
                    <a:bodyPr/>
                    <a:lstStyle/>
                    <a:p>
                      <a:pPr marL="285750" lvl="0" indent="-285750" algn="l" rtl="0">
                        <a:lnSpc>
                          <a:spcPct val="150000"/>
                        </a:lnSpc>
                        <a:spcBef>
                          <a:spcPts val="0"/>
                        </a:spcBef>
                        <a:spcAft>
                          <a:spcPts val="0"/>
                        </a:spcAft>
                        <a:buClr>
                          <a:schemeClr val="tx2"/>
                        </a:buClr>
                        <a:buFont typeface="Wingdings" panose="05000000000000000000" pitchFamily="2" charset="2"/>
                        <a:buChar char="v"/>
                      </a:pPr>
                      <a:r>
                        <a:rPr lang="en-US" sz="1600" b="1" dirty="0">
                          <a:solidFill>
                            <a:schemeClr val="lt2"/>
                          </a:solidFill>
                          <a:latin typeface="Sitka Banner" panose="02000505000000020004" pitchFamily="2" charset="0"/>
                          <a:ea typeface="Rajdhani"/>
                          <a:cs typeface="Rajdhani"/>
                          <a:sym typeface="Rajdhani"/>
                        </a:rPr>
                        <a:t>To Develop a deep learning model to accurately classify handwritten digits from the MNIST dataset using convolutional neural networks (CNNs). The model should be trained to recognize digits ranging from 0 to 9 and achieve high accuracy in classifying unseen handwritten digits.</a:t>
                      </a:r>
                    </a:p>
                    <a:p>
                      <a:pPr marL="285750" lvl="0" indent="-285750" algn="l" rtl="0">
                        <a:lnSpc>
                          <a:spcPct val="150000"/>
                        </a:lnSpc>
                        <a:spcBef>
                          <a:spcPts val="0"/>
                        </a:spcBef>
                        <a:spcAft>
                          <a:spcPts val="0"/>
                        </a:spcAft>
                        <a:buClr>
                          <a:schemeClr val="tx2"/>
                        </a:buClr>
                        <a:buFont typeface="Wingdings" panose="05000000000000000000" pitchFamily="2" charset="2"/>
                        <a:buChar char="v"/>
                      </a:pPr>
                      <a:r>
                        <a:rPr lang="en-US" sz="1600" b="1" dirty="0">
                          <a:solidFill>
                            <a:schemeClr val="lt2"/>
                          </a:solidFill>
                          <a:latin typeface="Sitka Banner" panose="02000505000000020004" pitchFamily="2" charset="0"/>
                          <a:ea typeface="Rajdhani"/>
                          <a:cs typeface="Rajdhani"/>
                          <a:sym typeface="Rajdhani"/>
                        </a:rPr>
                        <a:t>In today's world, there's a big need for computers to understand handwritten numbers. Think about when we write a check or fill out a form – wouldn't it be helpful if a computer could easily read what we wrote? </a:t>
                      </a:r>
                    </a:p>
                    <a:p>
                      <a:pPr marL="285750" lvl="0" indent="-285750" algn="l" rtl="0">
                        <a:lnSpc>
                          <a:spcPct val="150000"/>
                        </a:lnSpc>
                        <a:spcBef>
                          <a:spcPts val="0"/>
                        </a:spcBef>
                        <a:spcAft>
                          <a:spcPts val="0"/>
                        </a:spcAft>
                        <a:buClr>
                          <a:schemeClr val="tx2"/>
                        </a:buClr>
                        <a:buFont typeface="Wingdings" panose="05000000000000000000" pitchFamily="2" charset="2"/>
                        <a:buChar char="v"/>
                      </a:pPr>
                      <a:r>
                        <a:rPr lang="en-US" sz="1600" b="1" dirty="0">
                          <a:solidFill>
                            <a:schemeClr val="lt2"/>
                          </a:solidFill>
                          <a:latin typeface="Sitka Banner" panose="02000505000000020004" pitchFamily="2" charset="0"/>
                          <a:ea typeface="Rajdhani"/>
                          <a:cs typeface="Rajdhani"/>
                          <a:sym typeface="Rajdhani"/>
                        </a:rPr>
                        <a:t> The goal is to make this system really good at recognizing all sorts of handwriting, so it can be useful in things like sorting mail, processing checks, and filling out forms automatically. </a:t>
                      </a: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extLst>
                  <a:ext uri="{0D108BD9-81ED-4DB2-BD59-A6C34878D82A}">
                    <a16:rowId xmlns:a16="http://schemas.microsoft.com/office/drawing/2014/main" val="10000"/>
                  </a:ext>
                </a:extLst>
              </a:tr>
            </a:tbl>
          </a:graphicData>
        </a:graphic>
      </p:graphicFrame>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r>
              <a:rPr lang="en-US" i="0" dirty="0">
                <a:solidFill>
                  <a:schemeClr val="tx2"/>
                </a:solidFill>
                <a:effectLst/>
                <a:latin typeface="Rajdhani" panose="020B0604020202020204" charset="0"/>
                <a:cs typeface="Rajdhani" panose="020B0604020202020204" charset="0"/>
              </a:rPr>
              <a:t>Convolutional Neural Network (Algorithm used)</a:t>
            </a:r>
            <a:br>
              <a:rPr lang="en-US" b="0" i="0" dirty="0">
                <a:solidFill>
                  <a:srgbClr val="383838"/>
                </a:solidFill>
                <a:effectLst/>
                <a:latin typeface="Inter"/>
              </a:rPr>
            </a:br>
            <a:endParaRPr lang="en-US" sz="3000" dirty="0"/>
          </a:p>
        </p:txBody>
      </p:sp>
      <p:sp>
        <p:nvSpPr>
          <p:cNvPr id="65" name="Google Shape;65;p16"/>
          <p:cNvSpPr txBox="1">
            <a:spLocks noGrp="1"/>
          </p:cNvSpPr>
          <p:nvPr>
            <p:ph type="body" idx="1"/>
          </p:nvPr>
        </p:nvSpPr>
        <p:spPr>
          <a:xfrm>
            <a:off x="0" y="1301331"/>
            <a:ext cx="4073588" cy="314318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2"/>
              </a:buClr>
              <a:buSzPts val="1400"/>
              <a:buFont typeface="Fira Sans Condensed"/>
              <a:buChar char="●"/>
            </a:pPr>
            <a:r>
              <a:rPr lang="en-US" b="0" i="0" dirty="0">
                <a:solidFill>
                  <a:schemeClr val="tx2"/>
                </a:solidFill>
                <a:effectLst/>
                <a:latin typeface="Fira Sans Condensed" panose="020B0503050000020004" pitchFamily="34" charset="0"/>
              </a:rPr>
              <a:t>CNN is a deep learning technique to classify the input automatically (well, after you provide the right data). </a:t>
            </a:r>
          </a:p>
          <a:p>
            <a:pPr marL="457200" lvl="0" indent="-317500" algn="l" rtl="0">
              <a:spcBef>
                <a:spcPts val="0"/>
              </a:spcBef>
              <a:spcAft>
                <a:spcPts val="0"/>
              </a:spcAft>
              <a:buClr>
                <a:schemeClr val="lt2"/>
              </a:buClr>
              <a:buSzPts val="1400"/>
              <a:buFont typeface="Fira Sans Condensed"/>
              <a:buChar char="●"/>
            </a:pPr>
            <a:r>
              <a:rPr lang="en-US" b="0" i="0" dirty="0">
                <a:solidFill>
                  <a:schemeClr val="tx2"/>
                </a:solidFill>
                <a:effectLst/>
                <a:latin typeface="Fira Sans Condensed" panose="020B0503050000020004" pitchFamily="34" charset="0"/>
              </a:rPr>
              <a:t>Over the years, CNN has found a good grip over classifying images for computer visions and now it is being used in healthcare domains too.</a:t>
            </a:r>
          </a:p>
          <a:p>
            <a:pPr marL="457200" lvl="0" indent="-317500" algn="l" rtl="0">
              <a:spcBef>
                <a:spcPts val="0"/>
              </a:spcBef>
              <a:spcAft>
                <a:spcPts val="0"/>
              </a:spcAft>
              <a:buClr>
                <a:schemeClr val="lt2"/>
              </a:buClr>
              <a:buSzPts val="1400"/>
              <a:buFont typeface="Fira Sans Condensed"/>
              <a:buChar char="●"/>
            </a:pPr>
            <a:r>
              <a:rPr lang="en-US" b="0" i="0" dirty="0">
                <a:solidFill>
                  <a:schemeClr val="tx2"/>
                </a:solidFill>
                <a:effectLst/>
                <a:latin typeface="Fira Sans Condensed" panose="020B0503050000020004" pitchFamily="34" charset="0"/>
              </a:rPr>
              <a:t> This indicates that CNN is a reliable deep learning algorithm for an automated end-to-end prediction. </a:t>
            </a:r>
          </a:p>
          <a:p>
            <a:pPr marL="457200" lvl="0" indent="-317500" algn="l" rtl="0">
              <a:spcBef>
                <a:spcPts val="0"/>
              </a:spcBef>
              <a:spcAft>
                <a:spcPts val="0"/>
              </a:spcAft>
              <a:buClr>
                <a:schemeClr val="lt2"/>
              </a:buClr>
              <a:buSzPts val="1400"/>
              <a:buFont typeface="Fira Sans Condensed"/>
              <a:buChar char="●"/>
            </a:pPr>
            <a:r>
              <a:rPr lang="en-US" b="0" i="0" dirty="0">
                <a:solidFill>
                  <a:schemeClr val="tx2"/>
                </a:solidFill>
                <a:effectLst/>
                <a:latin typeface="Fira Sans Condensed" panose="020B0503050000020004" pitchFamily="34" charset="0"/>
              </a:rPr>
              <a:t>CNN essentially extracts ‘useful’ features from the given input automatically making it super easy for us!</a:t>
            </a:r>
            <a:endParaRPr lang="en" dirty="0">
              <a:solidFill>
                <a:schemeClr val="tx2"/>
              </a:solidFill>
              <a:latin typeface="Fira Sans Condensed" panose="020B0503050000020004" pitchFamily="34" charset="0"/>
            </a:endParaRPr>
          </a:p>
          <a:p>
            <a:pPr marL="457200" lvl="0" indent="-317500" algn="l" rtl="0">
              <a:spcBef>
                <a:spcPts val="1000"/>
              </a:spcBef>
              <a:spcAft>
                <a:spcPts val="0"/>
              </a:spcAft>
              <a:buClr>
                <a:schemeClr val="lt2"/>
              </a:buClr>
              <a:buSzPts val="1400"/>
              <a:buFont typeface="Fira Sans Condensed"/>
              <a:buChar char="●"/>
            </a:pPr>
            <a:endParaRPr lang="en-US" dirty="0">
              <a:solidFill>
                <a:schemeClr val="lt2"/>
              </a:solidFill>
            </a:endParaRPr>
          </a:p>
        </p:txBody>
      </p:sp>
      <p:pic>
        <p:nvPicPr>
          <p:cNvPr id="3074" name="Picture 2" descr="Introduction to Convolutional Neural Networks">
            <a:extLst>
              <a:ext uri="{FF2B5EF4-FFF2-40B4-BE49-F238E27FC236}">
                <a16:creationId xmlns:a16="http://schemas.microsoft.com/office/drawing/2014/main" id="{71663DF0-61FF-3503-D7DE-5E82519B28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36179" y="1788898"/>
            <a:ext cx="4677019" cy="216804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720000" y="278257"/>
            <a:ext cx="7704000" cy="572700"/>
          </a:xfrm>
          <a:prstGeom prst="rect">
            <a:avLst/>
          </a:prstGeom>
        </p:spPr>
        <p:txBody>
          <a:bodyPr spcFirstLastPara="1" wrap="square" lIns="91425" tIns="91425" rIns="91425" bIns="91425" anchor="t" anchorCtr="0">
            <a:noAutofit/>
          </a:bodyPr>
          <a:lstStyle/>
          <a:p>
            <a:r>
              <a:rPr lang="en-US" dirty="0">
                <a:solidFill>
                  <a:schemeClr val="tx2"/>
                </a:solidFill>
                <a:latin typeface="Rajdhani" panose="020B0604020202020204" charset="0"/>
                <a:cs typeface="Rajdhani" panose="020B0604020202020204" charset="0"/>
              </a:rPr>
              <a:t>THREE LAYERS OF CNN</a:t>
            </a:r>
            <a:br>
              <a:rPr lang="en-US" i="0" dirty="0">
                <a:solidFill>
                  <a:srgbClr val="383838"/>
                </a:solidFill>
                <a:effectLst/>
                <a:latin typeface="Inter"/>
              </a:rPr>
            </a:br>
            <a:endParaRPr lang="en-US" sz="3000" dirty="0"/>
          </a:p>
        </p:txBody>
      </p:sp>
      <p:graphicFrame>
        <p:nvGraphicFramePr>
          <p:cNvPr id="6" name="Diagram 5">
            <a:extLst>
              <a:ext uri="{FF2B5EF4-FFF2-40B4-BE49-F238E27FC236}">
                <a16:creationId xmlns:a16="http://schemas.microsoft.com/office/drawing/2014/main" id="{9B4E2444-59F7-F3C7-00A5-53B7E031C0E0}"/>
              </a:ext>
            </a:extLst>
          </p:cNvPr>
          <p:cNvGraphicFramePr/>
          <p:nvPr>
            <p:extLst>
              <p:ext uri="{D42A27DB-BD31-4B8C-83A1-F6EECF244321}">
                <p14:modId xmlns:p14="http://schemas.microsoft.com/office/powerpoint/2010/main" val="3280452066"/>
              </p:ext>
            </p:extLst>
          </p:nvPr>
        </p:nvGraphicFramePr>
        <p:xfrm>
          <a:off x="808073" y="1041992"/>
          <a:ext cx="7615927" cy="38232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94161808"/>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26"/>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PROJECT OVERVIEW</a:t>
            </a:r>
            <a:endParaRPr dirty="0"/>
          </a:p>
        </p:txBody>
      </p:sp>
      <p:pic>
        <p:nvPicPr>
          <p:cNvPr id="495" name="Google Shape;495;p26"/>
          <p:cNvPicPr preferRelativeResize="0"/>
          <p:nvPr/>
        </p:nvPicPr>
        <p:blipFill>
          <a:blip r:embed="rId3">
            <a:alphaModFix/>
          </a:blip>
          <a:stretch>
            <a:fillRect/>
          </a:stretch>
        </p:blipFill>
        <p:spPr>
          <a:xfrm>
            <a:off x="3211336" y="2224100"/>
            <a:ext cx="2721328" cy="1570351"/>
          </a:xfrm>
          <a:prstGeom prst="rect">
            <a:avLst/>
          </a:prstGeom>
          <a:noFill/>
          <a:ln>
            <a:noFill/>
          </a:ln>
        </p:spPr>
      </p:pic>
      <p:sp>
        <p:nvSpPr>
          <p:cNvPr id="496" name="Google Shape;496;p26"/>
          <p:cNvSpPr txBox="1"/>
          <p:nvPr/>
        </p:nvSpPr>
        <p:spPr>
          <a:xfrm>
            <a:off x="3402450" y="1178275"/>
            <a:ext cx="2339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2400" b="1" dirty="0">
              <a:solidFill>
                <a:schemeClr val="lt2"/>
              </a:solidFill>
              <a:latin typeface="Rajdhani"/>
              <a:ea typeface="Rajdhani"/>
              <a:cs typeface="Rajdhani"/>
              <a:sym typeface="Rajdhani"/>
            </a:endParaRPr>
          </a:p>
        </p:txBody>
      </p:sp>
      <p:sp>
        <p:nvSpPr>
          <p:cNvPr id="498" name="Google Shape;498;p26"/>
          <p:cNvSpPr txBox="1"/>
          <p:nvPr/>
        </p:nvSpPr>
        <p:spPr>
          <a:xfrm flipH="1">
            <a:off x="856071" y="1348382"/>
            <a:ext cx="2001664" cy="87247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1.DATA PREPARATION</a:t>
            </a:r>
            <a:endParaRPr sz="2400" b="1" dirty="0">
              <a:solidFill>
                <a:schemeClr val="lt2"/>
              </a:solidFill>
              <a:latin typeface="Rajdhani"/>
              <a:ea typeface="Rajdhani"/>
              <a:cs typeface="Rajdhani"/>
              <a:sym typeface="Rajdhani"/>
            </a:endParaRPr>
          </a:p>
        </p:txBody>
      </p:sp>
      <p:sp>
        <p:nvSpPr>
          <p:cNvPr id="501" name="Google Shape;501;p26"/>
          <p:cNvSpPr txBox="1"/>
          <p:nvPr/>
        </p:nvSpPr>
        <p:spPr>
          <a:xfrm flipH="1">
            <a:off x="854141" y="2507762"/>
            <a:ext cx="2034765" cy="950537"/>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2.MODEL </a:t>
            </a:r>
          </a:p>
          <a:p>
            <a:pPr marL="0" lvl="0" indent="0" algn="ctr" rtl="0">
              <a:spcBef>
                <a:spcPts val="0"/>
              </a:spcBef>
              <a:spcAft>
                <a:spcPts val="0"/>
              </a:spcAft>
              <a:buNone/>
            </a:pPr>
            <a:r>
              <a:rPr lang="en" sz="2400" b="1" dirty="0">
                <a:solidFill>
                  <a:schemeClr val="lt2"/>
                </a:solidFill>
                <a:latin typeface="Rajdhani"/>
                <a:ea typeface="Rajdhani"/>
                <a:cs typeface="Rajdhani"/>
                <a:sym typeface="Rajdhani"/>
              </a:rPr>
              <a:t>ARCHITECTURE</a:t>
            </a:r>
            <a:endParaRPr sz="2400" b="1" dirty="0">
              <a:solidFill>
                <a:schemeClr val="lt2"/>
              </a:solidFill>
              <a:latin typeface="Rajdhani"/>
              <a:ea typeface="Rajdhani"/>
              <a:cs typeface="Rajdhani"/>
              <a:sym typeface="Rajdhani"/>
            </a:endParaRPr>
          </a:p>
        </p:txBody>
      </p:sp>
      <p:sp>
        <p:nvSpPr>
          <p:cNvPr id="504" name="Google Shape;504;p26"/>
          <p:cNvSpPr txBox="1"/>
          <p:nvPr/>
        </p:nvSpPr>
        <p:spPr>
          <a:xfrm flipH="1">
            <a:off x="759926" y="3965226"/>
            <a:ext cx="2001664" cy="87413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3.MODEL</a:t>
            </a:r>
          </a:p>
          <a:p>
            <a:pPr marL="0" lvl="0" indent="0" algn="ctr" rtl="0">
              <a:spcBef>
                <a:spcPts val="0"/>
              </a:spcBef>
              <a:spcAft>
                <a:spcPts val="0"/>
              </a:spcAft>
              <a:buNone/>
            </a:pPr>
            <a:r>
              <a:rPr lang="en" sz="2400" b="1" dirty="0">
                <a:solidFill>
                  <a:schemeClr val="lt2"/>
                </a:solidFill>
                <a:latin typeface="Rajdhani"/>
                <a:ea typeface="Rajdhani"/>
                <a:cs typeface="Rajdhani"/>
                <a:sym typeface="Rajdhani"/>
              </a:rPr>
              <a:t>COMPILATION</a:t>
            </a:r>
            <a:endParaRPr sz="2400" b="1" dirty="0">
              <a:solidFill>
                <a:schemeClr val="lt2"/>
              </a:solidFill>
              <a:latin typeface="Rajdhani"/>
              <a:ea typeface="Rajdhani"/>
              <a:cs typeface="Rajdhani"/>
              <a:sym typeface="Rajdhani"/>
            </a:endParaRPr>
          </a:p>
        </p:txBody>
      </p:sp>
      <p:sp>
        <p:nvSpPr>
          <p:cNvPr id="507" name="Google Shape;507;p26"/>
          <p:cNvSpPr txBox="1"/>
          <p:nvPr/>
        </p:nvSpPr>
        <p:spPr>
          <a:xfrm flipH="1">
            <a:off x="6422129" y="910425"/>
            <a:ext cx="2001771" cy="1182895"/>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4.TRAIN THE  MODEL</a:t>
            </a:r>
            <a:endParaRPr sz="2400" b="1" dirty="0">
              <a:solidFill>
                <a:schemeClr val="lt2"/>
              </a:solidFill>
              <a:latin typeface="Rajdhani"/>
              <a:ea typeface="Rajdhani"/>
              <a:cs typeface="Rajdhani"/>
              <a:sym typeface="Rajdhani"/>
            </a:endParaRPr>
          </a:p>
        </p:txBody>
      </p:sp>
      <p:sp>
        <p:nvSpPr>
          <p:cNvPr id="510" name="Google Shape;510;p26"/>
          <p:cNvSpPr txBox="1"/>
          <p:nvPr/>
        </p:nvSpPr>
        <p:spPr>
          <a:xfrm flipH="1">
            <a:off x="6422292" y="2493771"/>
            <a:ext cx="2001808" cy="779345"/>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5.EVALUATE THE MODEL</a:t>
            </a:r>
            <a:endParaRPr sz="2400" b="1" dirty="0">
              <a:solidFill>
                <a:schemeClr val="lt2"/>
              </a:solidFill>
              <a:latin typeface="Rajdhani"/>
              <a:ea typeface="Rajdhani"/>
              <a:cs typeface="Rajdhani"/>
              <a:sym typeface="Rajdhani"/>
            </a:endParaRPr>
          </a:p>
        </p:txBody>
      </p:sp>
      <p:sp>
        <p:nvSpPr>
          <p:cNvPr id="513" name="Google Shape;513;p26"/>
          <p:cNvSpPr txBox="1"/>
          <p:nvPr/>
        </p:nvSpPr>
        <p:spPr>
          <a:xfrm flipH="1">
            <a:off x="6422274" y="3766728"/>
            <a:ext cx="2001626" cy="83727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6.MAKE PREDICTIONS</a:t>
            </a:r>
            <a:endParaRPr sz="2400" b="1" dirty="0">
              <a:solidFill>
                <a:schemeClr val="lt2"/>
              </a:solidFill>
              <a:latin typeface="Rajdhani"/>
              <a:ea typeface="Rajdhani"/>
              <a:cs typeface="Rajdhani"/>
              <a:sym typeface="Rajdhani"/>
            </a:endParaRPr>
          </a:p>
        </p:txBody>
      </p:sp>
      <p:cxnSp>
        <p:nvCxnSpPr>
          <p:cNvPr id="515" name="Google Shape;515;p26"/>
          <p:cNvCxnSpPr>
            <a:cxnSpLocks/>
          </p:cNvCxnSpPr>
          <p:nvPr/>
        </p:nvCxnSpPr>
        <p:spPr>
          <a:xfrm>
            <a:off x="2857735" y="1898780"/>
            <a:ext cx="1714265" cy="439483"/>
          </a:xfrm>
          <a:prstGeom prst="bentConnector2">
            <a:avLst/>
          </a:prstGeom>
          <a:noFill/>
          <a:ln w="19050" cap="flat" cmpd="sng">
            <a:solidFill>
              <a:schemeClr val="lt2"/>
            </a:solidFill>
            <a:prstDash val="solid"/>
            <a:round/>
            <a:headEnd type="oval" w="med" len="med"/>
            <a:tailEnd type="none" w="med" len="med"/>
          </a:ln>
        </p:spPr>
      </p:cxnSp>
      <p:cxnSp>
        <p:nvCxnSpPr>
          <p:cNvPr id="516" name="Google Shape;516;p26"/>
          <p:cNvCxnSpPr>
            <a:cxnSpLocks/>
            <a:stCxn id="495" idx="0"/>
            <a:endCxn id="507" idx="3"/>
          </p:cNvCxnSpPr>
          <p:nvPr/>
        </p:nvCxnSpPr>
        <p:spPr>
          <a:xfrm rot="5400000" flipH="1" flipV="1">
            <a:off x="5135951" y="937923"/>
            <a:ext cx="722227" cy="1850129"/>
          </a:xfrm>
          <a:prstGeom prst="bentConnector2">
            <a:avLst/>
          </a:prstGeom>
          <a:noFill/>
          <a:ln w="19050" cap="flat" cmpd="sng">
            <a:solidFill>
              <a:schemeClr val="lt2"/>
            </a:solidFill>
            <a:prstDash val="solid"/>
            <a:round/>
            <a:headEnd type="none" w="med" len="med"/>
            <a:tailEnd type="oval" w="med" len="med"/>
          </a:ln>
        </p:spPr>
      </p:cxnSp>
      <p:cxnSp>
        <p:nvCxnSpPr>
          <p:cNvPr id="517" name="Google Shape;517;p26"/>
          <p:cNvCxnSpPr>
            <a:cxnSpLocks/>
            <a:stCxn id="504" idx="1"/>
            <a:endCxn id="495" idx="2"/>
          </p:cNvCxnSpPr>
          <p:nvPr/>
        </p:nvCxnSpPr>
        <p:spPr>
          <a:xfrm flipV="1">
            <a:off x="2761590" y="3794451"/>
            <a:ext cx="1810410" cy="607840"/>
          </a:xfrm>
          <a:prstGeom prst="bentConnector2">
            <a:avLst/>
          </a:prstGeom>
          <a:noFill/>
          <a:ln w="19050" cap="flat" cmpd="sng">
            <a:solidFill>
              <a:schemeClr val="lt2"/>
            </a:solidFill>
            <a:prstDash val="solid"/>
            <a:round/>
            <a:headEnd type="oval" w="med" len="med"/>
            <a:tailEnd type="none" w="med" len="med"/>
          </a:ln>
        </p:spPr>
      </p:cxnSp>
      <p:cxnSp>
        <p:nvCxnSpPr>
          <p:cNvPr id="518" name="Google Shape;518;p26"/>
          <p:cNvCxnSpPr>
            <a:cxnSpLocks/>
            <a:stCxn id="495" idx="2"/>
            <a:endCxn id="513" idx="3"/>
          </p:cNvCxnSpPr>
          <p:nvPr/>
        </p:nvCxnSpPr>
        <p:spPr>
          <a:xfrm rot="16200000" flipH="1">
            <a:off x="5301681" y="3064770"/>
            <a:ext cx="390913" cy="1850274"/>
          </a:xfrm>
          <a:prstGeom prst="bentConnector2">
            <a:avLst/>
          </a:prstGeom>
          <a:noFill/>
          <a:ln w="19050" cap="flat" cmpd="sng">
            <a:solidFill>
              <a:schemeClr val="lt2"/>
            </a:solidFill>
            <a:prstDash val="solid"/>
            <a:round/>
            <a:headEnd type="none" w="med" len="med"/>
            <a:tailEnd type="oval" w="med" len="med"/>
          </a:ln>
        </p:spPr>
      </p:cxnSp>
      <p:cxnSp>
        <p:nvCxnSpPr>
          <p:cNvPr id="519" name="Google Shape;519;p26"/>
          <p:cNvCxnSpPr>
            <a:cxnSpLocks/>
          </p:cNvCxnSpPr>
          <p:nvPr/>
        </p:nvCxnSpPr>
        <p:spPr>
          <a:xfrm flipV="1">
            <a:off x="2909678" y="2989293"/>
            <a:ext cx="301658" cy="132855"/>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520" name="Google Shape;520;p26"/>
          <p:cNvCxnSpPr>
            <a:cxnSpLocks/>
            <a:stCxn id="495" idx="3"/>
            <a:endCxn id="510" idx="3"/>
          </p:cNvCxnSpPr>
          <p:nvPr/>
        </p:nvCxnSpPr>
        <p:spPr>
          <a:xfrm flipV="1">
            <a:off x="5932664" y="2883444"/>
            <a:ext cx="489628" cy="125832"/>
          </a:xfrm>
          <a:prstGeom prst="bentConnector3">
            <a:avLst>
              <a:gd name="adj1" fmla="val 50000"/>
            </a:avLst>
          </a:prstGeom>
          <a:noFill/>
          <a:ln w="19050" cap="flat" cmpd="sng">
            <a:solidFill>
              <a:schemeClr val="lt2"/>
            </a:solidFill>
            <a:prstDash val="solid"/>
            <a:round/>
            <a:headEnd type="none" w="med" len="med"/>
            <a:tailEnd type="oval" w="med" len="med"/>
          </a:ln>
        </p:spPr>
      </p:cxnSp>
      <p:sp>
        <p:nvSpPr>
          <p:cNvPr id="25" name="Rectangle: Rounded Corners 24">
            <a:extLst>
              <a:ext uri="{FF2B5EF4-FFF2-40B4-BE49-F238E27FC236}">
                <a16:creationId xmlns:a16="http://schemas.microsoft.com/office/drawing/2014/main" id="{6DE6B647-467B-3DC1-3646-81150B62E2F8}"/>
              </a:ext>
            </a:extLst>
          </p:cNvPr>
          <p:cNvSpPr/>
          <p:nvPr/>
        </p:nvSpPr>
        <p:spPr>
          <a:xfrm>
            <a:off x="759926" y="1348382"/>
            <a:ext cx="2097609" cy="881415"/>
          </a:xfrm>
          <a:prstGeom prst="round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A6106E29-0A54-3035-7F77-0B27BC944C22}"/>
              </a:ext>
            </a:extLst>
          </p:cNvPr>
          <p:cNvSpPr/>
          <p:nvPr/>
        </p:nvSpPr>
        <p:spPr>
          <a:xfrm>
            <a:off x="759925" y="2557004"/>
            <a:ext cx="2097609" cy="881415"/>
          </a:xfrm>
          <a:prstGeom prst="round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a16="http://schemas.microsoft.com/office/drawing/2014/main" id="{DB9FA9B5-1E95-41AC-3DCB-A7B77A288654}"/>
              </a:ext>
            </a:extLst>
          </p:cNvPr>
          <p:cNvSpPr/>
          <p:nvPr/>
        </p:nvSpPr>
        <p:spPr>
          <a:xfrm>
            <a:off x="720100" y="3863107"/>
            <a:ext cx="2097609" cy="881415"/>
          </a:xfrm>
          <a:prstGeom prst="round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Rounded Corners 27">
            <a:extLst>
              <a:ext uri="{FF2B5EF4-FFF2-40B4-BE49-F238E27FC236}">
                <a16:creationId xmlns:a16="http://schemas.microsoft.com/office/drawing/2014/main" id="{17E75632-31B0-8276-47C5-BCC05031BC39}"/>
              </a:ext>
            </a:extLst>
          </p:cNvPr>
          <p:cNvSpPr/>
          <p:nvPr/>
        </p:nvSpPr>
        <p:spPr>
          <a:xfrm>
            <a:off x="6461955" y="1118744"/>
            <a:ext cx="2097609" cy="881415"/>
          </a:xfrm>
          <a:prstGeom prst="round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6AE07B6B-5B53-DDBC-1510-DCB476AEE395}"/>
              </a:ext>
            </a:extLst>
          </p:cNvPr>
          <p:cNvSpPr/>
          <p:nvPr/>
        </p:nvSpPr>
        <p:spPr>
          <a:xfrm>
            <a:off x="6423447" y="2362990"/>
            <a:ext cx="2097609" cy="881415"/>
          </a:xfrm>
          <a:prstGeom prst="round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6E4599D0-2503-02FF-50AF-71008C7EE462}"/>
              </a:ext>
            </a:extLst>
          </p:cNvPr>
          <p:cNvSpPr/>
          <p:nvPr/>
        </p:nvSpPr>
        <p:spPr>
          <a:xfrm>
            <a:off x="6461955" y="3673567"/>
            <a:ext cx="2097609" cy="881415"/>
          </a:xfrm>
          <a:prstGeom prst="round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0"/>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WHO ARE END USERS ?</a:t>
            </a:r>
            <a:endParaRPr dirty="0"/>
          </a:p>
        </p:txBody>
      </p:sp>
      <p:grpSp>
        <p:nvGrpSpPr>
          <p:cNvPr id="155" name="Google Shape;155;p20"/>
          <p:cNvGrpSpPr/>
          <p:nvPr/>
        </p:nvGrpSpPr>
        <p:grpSpPr>
          <a:xfrm rot="-5400000">
            <a:off x="1130148" y="2724057"/>
            <a:ext cx="362321" cy="364231"/>
            <a:chOff x="6069423" y="2891892"/>
            <a:chExt cx="362321" cy="364231"/>
          </a:xfrm>
        </p:grpSpPr>
        <p:sp>
          <p:nvSpPr>
            <p:cNvPr id="156" name="Google Shape;156;p2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62;p20"/>
          <p:cNvSpPr/>
          <p:nvPr/>
        </p:nvSpPr>
        <p:spPr>
          <a:xfrm rot="-5400000">
            <a:off x="165488" y="2738275"/>
            <a:ext cx="3294900" cy="457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END USERS</a:t>
            </a:r>
            <a:endParaRPr sz="2400" b="1" dirty="0">
              <a:solidFill>
                <a:schemeClr val="lt2"/>
              </a:solidFill>
              <a:latin typeface="Rajdhani"/>
              <a:ea typeface="Rajdhani"/>
              <a:cs typeface="Rajdhani"/>
              <a:sym typeface="Rajdhani"/>
            </a:endParaRPr>
          </a:p>
        </p:txBody>
      </p:sp>
      <p:cxnSp>
        <p:nvCxnSpPr>
          <p:cNvPr id="163" name="Google Shape;163;p20"/>
          <p:cNvCxnSpPr>
            <a:stCxn id="162" idx="2"/>
            <a:endCxn id="164" idx="3"/>
          </p:cNvCxnSpPr>
          <p:nvPr/>
        </p:nvCxnSpPr>
        <p:spPr>
          <a:xfrm>
            <a:off x="2041538" y="2966875"/>
            <a:ext cx="1316100" cy="767700"/>
          </a:xfrm>
          <a:prstGeom prst="bentConnector3">
            <a:avLst>
              <a:gd name="adj1" fmla="val 49998"/>
            </a:avLst>
          </a:prstGeom>
          <a:noFill/>
          <a:ln w="19050" cap="flat" cmpd="sng">
            <a:solidFill>
              <a:schemeClr val="lt2"/>
            </a:solidFill>
            <a:prstDash val="dash"/>
            <a:round/>
            <a:headEnd type="none" w="med" len="med"/>
            <a:tailEnd type="oval" w="med" len="med"/>
          </a:ln>
        </p:spPr>
      </p:cxnSp>
      <p:cxnSp>
        <p:nvCxnSpPr>
          <p:cNvPr id="165" name="Google Shape;165;p20"/>
          <p:cNvCxnSpPr>
            <a:stCxn id="162" idx="2"/>
            <a:endCxn id="166" idx="3"/>
          </p:cNvCxnSpPr>
          <p:nvPr/>
        </p:nvCxnSpPr>
        <p:spPr>
          <a:xfrm rot="10800000" flipH="1">
            <a:off x="2041538" y="2197375"/>
            <a:ext cx="1316100" cy="769500"/>
          </a:xfrm>
          <a:prstGeom prst="bentConnector3">
            <a:avLst>
              <a:gd name="adj1" fmla="val 49998"/>
            </a:avLst>
          </a:prstGeom>
          <a:noFill/>
          <a:ln w="19050" cap="flat" cmpd="sng">
            <a:solidFill>
              <a:schemeClr val="lt2"/>
            </a:solidFill>
            <a:prstDash val="dash"/>
            <a:round/>
            <a:headEnd type="none" w="med" len="med"/>
            <a:tailEnd type="oval" w="med" len="med"/>
          </a:ln>
        </p:spPr>
      </p:cxnSp>
      <p:grpSp>
        <p:nvGrpSpPr>
          <p:cNvPr id="167" name="Google Shape;167;p20"/>
          <p:cNvGrpSpPr/>
          <p:nvPr/>
        </p:nvGrpSpPr>
        <p:grpSpPr>
          <a:xfrm>
            <a:off x="5996412" y="3513045"/>
            <a:ext cx="2018400" cy="1056914"/>
            <a:chOff x="5996412" y="3513045"/>
            <a:chExt cx="2018400" cy="1056914"/>
          </a:xfrm>
        </p:grpSpPr>
        <p:sp>
          <p:nvSpPr>
            <p:cNvPr id="168" name="Google Shape;168;p20"/>
            <p:cNvSpPr txBox="1"/>
            <p:nvPr/>
          </p:nvSpPr>
          <p:spPr>
            <a:xfrm flipH="1">
              <a:off x="5996412" y="3513045"/>
              <a:ext cx="20184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GOVERNMENT</a:t>
              </a:r>
              <a:endParaRPr sz="2400" b="1" dirty="0">
                <a:solidFill>
                  <a:schemeClr val="lt2"/>
                </a:solidFill>
                <a:latin typeface="Rajdhani"/>
                <a:ea typeface="Rajdhani"/>
                <a:cs typeface="Rajdhani"/>
                <a:sym typeface="Rajdhani"/>
              </a:endParaRPr>
            </a:p>
          </p:txBody>
        </p:sp>
        <p:sp>
          <p:nvSpPr>
            <p:cNvPr id="169" name="Google Shape;169;p20"/>
            <p:cNvSpPr txBox="1"/>
            <p:nvPr/>
          </p:nvSpPr>
          <p:spPr>
            <a:xfrm flipH="1">
              <a:off x="5996412" y="3767159"/>
              <a:ext cx="20184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2"/>
                  </a:solidFill>
                  <a:latin typeface="Fira Sans Condensed"/>
                  <a:ea typeface="Fira Sans Condensed"/>
                  <a:cs typeface="Fira Sans Condensed"/>
                  <a:sym typeface="Fira Sans Condensed"/>
                </a:rPr>
                <a:t>agencies for processing forms and documents.</a:t>
              </a:r>
              <a:endParaRPr dirty="0">
                <a:solidFill>
                  <a:schemeClr val="lt2"/>
                </a:solidFill>
                <a:latin typeface="Fira Sans Condensed"/>
                <a:ea typeface="Fira Sans Condensed"/>
                <a:cs typeface="Fira Sans Condensed"/>
                <a:sym typeface="Fira Sans Condensed"/>
              </a:endParaRPr>
            </a:p>
          </p:txBody>
        </p:sp>
      </p:grpSp>
      <p:grpSp>
        <p:nvGrpSpPr>
          <p:cNvPr id="170" name="Google Shape;170;p20"/>
          <p:cNvGrpSpPr/>
          <p:nvPr/>
        </p:nvGrpSpPr>
        <p:grpSpPr>
          <a:xfrm>
            <a:off x="3357583" y="3505998"/>
            <a:ext cx="2018334" cy="1063960"/>
            <a:chOff x="3421350" y="3060744"/>
            <a:chExt cx="2315400" cy="1063960"/>
          </a:xfrm>
        </p:grpSpPr>
        <p:sp>
          <p:nvSpPr>
            <p:cNvPr id="164" name="Google Shape;164;p20"/>
            <p:cNvSpPr txBox="1"/>
            <p:nvPr/>
          </p:nvSpPr>
          <p:spPr>
            <a:xfrm flipH="1">
              <a:off x="3421350" y="3060744"/>
              <a:ext cx="23154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BUISNESS</a:t>
              </a:r>
              <a:endParaRPr sz="2400" b="1" dirty="0">
                <a:solidFill>
                  <a:schemeClr val="lt2"/>
                </a:solidFill>
                <a:latin typeface="Rajdhani"/>
                <a:ea typeface="Rajdhani"/>
                <a:cs typeface="Rajdhani"/>
                <a:sym typeface="Rajdhani"/>
              </a:endParaRPr>
            </a:p>
          </p:txBody>
        </p:sp>
        <p:sp>
          <p:nvSpPr>
            <p:cNvPr id="171" name="Google Shape;171;p20"/>
            <p:cNvSpPr txBox="1"/>
            <p:nvPr/>
          </p:nvSpPr>
          <p:spPr>
            <a:xfrm flipH="1">
              <a:off x="3421350" y="3321904"/>
              <a:ext cx="23154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2"/>
                  </a:solidFill>
                  <a:latin typeface="Fira Sans Condensed"/>
                  <a:ea typeface="Fira Sans Condensed"/>
                  <a:cs typeface="Fira Sans Condensed"/>
                  <a:sym typeface="Fira Sans Condensed"/>
                </a:rPr>
                <a:t>across various industries for automating data entry.</a:t>
              </a:r>
              <a:endParaRPr dirty="0">
                <a:solidFill>
                  <a:schemeClr val="lt2"/>
                </a:solidFill>
                <a:latin typeface="Fira Sans Condensed"/>
                <a:ea typeface="Fira Sans Condensed"/>
                <a:cs typeface="Fira Sans Condensed"/>
                <a:sym typeface="Fira Sans Condensed"/>
              </a:endParaRPr>
            </a:p>
          </p:txBody>
        </p:sp>
      </p:grpSp>
      <p:grpSp>
        <p:nvGrpSpPr>
          <p:cNvPr id="172" name="Google Shape;172;p20"/>
          <p:cNvGrpSpPr/>
          <p:nvPr/>
        </p:nvGrpSpPr>
        <p:grpSpPr>
          <a:xfrm>
            <a:off x="6842070" y="3201999"/>
            <a:ext cx="327085" cy="277080"/>
            <a:chOff x="2770052" y="2009628"/>
            <a:chExt cx="327085" cy="277080"/>
          </a:xfrm>
        </p:grpSpPr>
        <p:sp>
          <p:nvSpPr>
            <p:cNvPr id="173" name="Google Shape;173;p2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20"/>
          <p:cNvGrpSpPr/>
          <p:nvPr/>
        </p:nvGrpSpPr>
        <p:grpSpPr>
          <a:xfrm>
            <a:off x="3357583" y="1968872"/>
            <a:ext cx="2018334" cy="1058698"/>
            <a:chOff x="1001300" y="3060744"/>
            <a:chExt cx="2315400" cy="1058698"/>
          </a:xfrm>
        </p:grpSpPr>
        <p:sp>
          <p:nvSpPr>
            <p:cNvPr id="166" name="Google Shape;166;p20"/>
            <p:cNvSpPr txBox="1"/>
            <p:nvPr/>
          </p:nvSpPr>
          <p:spPr>
            <a:xfrm flipH="1">
              <a:off x="1001300" y="3060744"/>
              <a:ext cx="23154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INDIVIDUALS</a:t>
              </a:r>
              <a:endParaRPr sz="2400" b="1" dirty="0">
                <a:solidFill>
                  <a:schemeClr val="lt2"/>
                </a:solidFill>
                <a:latin typeface="Rajdhani"/>
                <a:ea typeface="Rajdhani"/>
                <a:cs typeface="Rajdhani"/>
                <a:sym typeface="Rajdhani"/>
              </a:endParaRPr>
            </a:p>
          </p:txBody>
        </p:sp>
        <p:sp>
          <p:nvSpPr>
            <p:cNvPr id="176" name="Google Shape;176;p20"/>
            <p:cNvSpPr txBox="1"/>
            <p:nvPr/>
          </p:nvSpPr>
          <p:spPr>
            <a:xfrm flipH="1">
              <a:off x="1001300" y="3314842"/>
              <a:ext cx="2315400" cy="80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2"/>
                  </a:solidFill>
                  <a:latin typeface="Fira Sans Condensed"/>
                  <a:ea typeface="Fira Sans Condensed"/>
                  <a:cs typeface="Fira Sans Condensed"/>
                  <a:sym typeface="Fira Sans Condensed"/>
                </a:rPr>
                <a:t> </a:t>
              </a:r>
              <a:r>
                <a:rPr lang="en-US" dirty="0">
                  <a:solidFill>
                    <a:schemeClr val="lt2"/>
                  </a:solidFill>
                  <a:latin typeface="Fira Sans Condensed"/>
                  <a:ea typeface="Fira Sans Condensed"/>
                  <a:cs typeface="Fira Sans Condensed"/>
                  <a:sym typeface="Fira Sans Condensed"/>
                </a:rPr>
                <a:t>needing to input handwritten digits into digital systems.</a:t>
              </a:r>
              <a:endParaRPr dirty="0">
                <a:solidFill>
                  <a:schemeClr val="lt2"/>
                </a:solidFill>
                <a:latin typeface="Fira Sans Condensed"/>
                <a:ea typeface="Fira Sans Condensed"/>
                <a:cs typeface="Fira Sans Condensed"/>
                <a:sym typeface="Fira Sans Condensed"/>
              </a:endParaRPr>
            </a:p>
          </p:txBody>
        </p:sp>
      </p:grpSp>
      <p:grpSp>
        <p:nvGrpSpPr>
          <p:cNvPr id="177" name="Google Shape;177;p20"/>
          <p:cNvGrpSpPr/>
          <p:nvPr/>
        </p:nvGrpSpPr>
        <p:grpSpPr>
          <a:xfrm>
            <a:off x="4199592" y="1651611"/>
            <a:ext cx="334316" cy="290895"/>
            <a:chOff x="3716358" y="1544655"/>
            <a:chExt cx="361971" cy="314958"/>
          </a:xfrm>
        </p:grpSpPr>
        <p:sp>
          <p:nvSpPr>
            <p:cNvPr id="178" name="Google Shape;178;p2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20"/>
            <p:cNvGrpSpPr/>
            <p:nvPr/>
          </p:nvGrpSpPr>
          <p:grpSpPr>
            <a:xfrm>
              <a:off x="3716358" y="1544655"/>
              <a:ext cx="361971" cy="314958"/>
              <a:chOff x="3716358" y="1544655"/>
              <a:chExt cx="361971" cy="314958"/>
            </a:xfrm>
          </p:grpSpPr>
          <p:sp>
            <p:nvSpPr>
              <p:cNvPr id="184" name="Google Shape;184;p2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9" name="Google Shape;189;p20"/>
          <p:cNvGrpSpPr/>
          <p:nvPr/>
        </p:nvGrpSpPr>
        <p:grpSpPr>
          <a:xfrm>
            <a:off x="5996412" y="1968872"/>
            <a:ext cx="2018400" cy="1058696"/>
            <a:chOff x="5996412" y="1968872"/>
            <a:chExt cx="2018400" cy="1058696"/>
          </a:xfrm>
        </p:grpSpPr>
        <p:sp>
          <p:nvSpPr>
            <p:cNvPr id="190" name="Google Shape;190;p20"/>
            <p:cNvSpPr txBox="1"/>
            <p:nvPr/>
          </p:nvSpPr>
          <p:spPr>
            <a:xfrm flipH="1">
              <a:off x="5996412" y="1968872"/>
              <a:ext cx="20184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INSTITUTIONS</a:t>
              </a:r>
              <a:endParaRPr sz="2400" b="1" dirty="0">
                <a:solidFill>
                  <a:schemeClr val="lt2"/>
                </a:solidFill>
                <a:latin typeface="Rajdhani"/>
                <a:ea typeface="Rajdhani"/>
                <a:cs typeface="Rajdhani"/>
                <a:sym typeface="Rajdhani"/>
              </a:endParaRPr>
            </a:p>
          </p:txBody>
        </p:sp>
        <p:sp>
          <p:nvSpPr>
            <p:cNvPr id="191" name="Google Shape;191;p20"/>
            <p:cNvSpPr txBox="1"/>
            <p:nvPr/>
          </p:nvSpPr>
          <p:spPr>
            <a:xfrm flipH="1">
              <a:off x="5996412" y="2222969"/>
              <a:ext cx="2018400" cy="80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2"/>
                  </a:solidFill>
                  <a:latin typeface="Fira Sans Condensed"/>
                  <a:ea typeface="Fira Sans Condensed"/>
                  <a:cs typeface="Fira Sans Condensed"/>
                  <a:sym typeface="Fira Sans Condensed"/>
                </a:rPr>
                <a:t>for grading and analyzing student work.</a:t>
              </a:r>
              <a:endParaRPr dirty="0">
                <a:solidFill>
                  <a:schemeClr val="lt2"/>
                </a:solidFill>
                <a:latin typeface="Fira Sans Condensed"/>
                <a:ea typeface="Fira Sans Condensed"/>
                <a:cs typeface="Fira Sans Condensed"/>
                <a:sym typeface="Fira Sans Condensed"/>
              </a:endParaRPr>
            </a:p>
          </p:txBody>
        </p:sp>
      </p:grpSp>
      <p:cxnSp>
        <p:nvCxnSpPr>
          <p:cNvPr id="192" name="Google Shape;192;p20"/>
          <p:cNvCxnSpPr>
            <a:stCxn id="166" idx="1"/>
            <a:endCxn id="190" idx="3"/>
          </p:cNvCxnSpPr>
          <p:nvPr/>
        </p:nvCxnSpPr>
        <p:spPr>
          <a:xfrm>
            <a:off x="5375918" y="2197472"/>
            <a:ext cx="620400" cy="0"/>
          </a:xfrm>
          <a:prstGeom prst="straightConnector1">
            <a:avLst/>
          </a:prstGeom>
          <a:noFill/>
          <a:ln w="19050" cap="flat" cmpd="sng">
            <a:solidFill>
              <a:schemeClr val="lt2"/>
            </a:solidFill>
            <a:prstDash val="solid"/>
            <a:round/>
            <a:headEnd type="oval" w="med" len="med"/>
            <a:tailEnd type="oval" w="med" len="med"/>
          </a:ln>
        </p:spPr>
      </p:cxnSp>
      <p:cxnSp>
        <p:nvCxnSpPr>
          <p:cNvPr id="193" name="Google Shape;193;p20"/>
          <p:cNvCxnSpPr>
            <a:stCxn id="168" idx="3"/>
            <a:endCxn id="164" idx="1"/>
          </p:cNvCxnSpPr>
          <p:nvPr/>
        </p:nvCxnSpPr>
        <p:spPr>
          <a:xfrm rot="10800000">
            <a:off x="5376012" y="3734745"/>
            <a:ext cx="620400" cy="6900"/>
          </a:xfrm>
          <a:prstGeom prst="straightConnector1">
            <a:avLst/>
          </a:prstGeom>
          <a:noFill/>
          <a:ln w="19050" cap="flat" cmpd="sng">
            <a:solidFill>
              <a:schemeClr val="lt2"/>
            </a:solidFill>
            <a:prstDash val="solid"/>
            <a:round/>
            <a:headEnd type="oval" w="med" len="med"/>
            <a:tailEnd type="oval" w="med" len="med"/>
          </a:ln>
        </p:spPr>
      </p:cxnSp>
      <p:grpSp>
        <p:nvGrpSpPr>
          <p:cNvPr id="194" name="Google Shape;194;p20"/>
          <p:cNvGrpSpPr/>
          <p:nvPr/>
        </p:nvGrpSpPr>
        <p:grpSpPr>
          <a:xfrm>
            <a:off x="4211998" y="3210211"/>
            <a:ext cx="309505" cy="260656"/>
            <a:chOff x="2171474" y="3369229"/>
            <a:chExt cx="408156" cy="343737"/>
          </a:xfrm>
        </p:grpSpPr>
        <p:sp>
          <p:nvSpPr>
            <p:cNvPr id="195" name="Google Shape;195;p2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20"/>
          <p:cNvGrpSpPr/>
          <p:nvPr/>
        </p:nvGrpSpPr>
        <p:grpSpPr>
          <a:xfrm>
            <a:off x="6868684" y="1659985"/>
            <a:ext cx="273857" cy="274147"/>
            <a:chOff x="7538896" y="1970156"/>
            <a:chExt cx="361147" cy="361529"/>
          </a:xfrm>
        </p:grpSpPr>
        <p:sp>
          <p:nvSpPr>
            <p:cNvPr id="200" name="Google Shape;200;p2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29"/>
          <p:cNvSpPr txBox="1">
            <a:spLocks noGrp="1"/>
          </p:cNvSpPr>
          <p:nvPr>
            <p:ph type="title"/>
          </p:nvPr>
        </p:nvSpPr>
        <p:spPr>
          <a:xfrm>
            <a:off x="742683" y="19973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SOLUTION AND ITS VALUE PROPOSITION</a:t>
            </a:r>
            <a:endParaRPr dirty="0"/>
          </a:p>
        </p:txBody>
      </p:sp>
      <p:sp>
        <p:nvSpPr>
          <p:cNvPr id="655" name="Google Shape;655;p29"/>
          <p:cNvSpPr/>
          <p:nvPr/>
        </p:nvSpPr>
        <p:spPr>
          <a:xfrm>
            <a:off x="852832" y="2847426"/>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29"/>
          <p:cNvGrpSpPr/>
          <p:nvPr/>
        </p:nvGrpSpPr>
        <p:grpSpPr>
          <a:xfrm>
            <a:off x="909473" y="1313659"/>
            <a:ext cx="252444" cy="351722"/>
            <a:chOff x="1394741" y="1512061"/>
            <a:chExt cx="252444" cy="351722"/>
          </a:xfrm>
        </p:grpSpPr>
        <p:sp>
          <p:nvSpPr>
            <p:cNvPr id="657" name="Google Shape;657;p2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29"/>
          <p:cNvGrpSpPr/>
          <p:nvPr/>
        </p:nvGrpSpPr>
        <p:grpSpPr>
          <a:xfrm>
            <a:off x="855856" y="4146798"/>
            <a:ext cx="359679" cy="321833"/>
            <a:chOff x="4670239" y="1541599"/>
            <a:chExt cx="359679" cy="321833"/>
          </a:xfrm>
        </p:grpSpPr>
        <p:sp>
          <p:nvSpPr>
            <p:cNvPr id="675" name="Google Shape;675;p2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29"/>
          <p:cNvGrpSpPr/>
          <p:nvPr/>
        </p:nvGrpSpPr>
        <p:grpSpPr>
          <a:xfrm>
            <a:off x="1376734" y="969414"/>
            <a:ext cx="6998890" cy="1201504"/>
            <a:chOff x="1596507" y="1163366"/>
            <a:chExt cx="6200739" cy="1201504"/>
          </a:xfrm>
        </p:grpSpPr>
        <p:sp>
          <p:nvSpPr>
            <p:cNvPr id="681" name="Google Shape;681;p29"/>
            <p:cNvSpPr/>
            <p:nvPr/>
          </p:nvSpPr>
          <p:spPr>
            <a:xfrm>
              <a:off x="1596507" y="1163366"/>
              <a:ext cx="3891179" cy="1201504"/>
            </a:xfrm>
            <a:prstGeom prst="hexagon">
              <a:avLst>
                <a:gd name="adj" fmla="val 34374"/>
                <a:gd name="vf" fmla="val 11547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Rajdhani"/>
                  <a:ea typeface="Rajdhani"/>
                  <a:cs typeface="Rajdhani"/>
                  <a:sym typeface="Rajdhani"/>
                </a:rPr>
                <a:t>The system accurately identifies handwritten digits, providing reliable results for various applications.</a:t>
              </a:r>
              <a:endParaRPr b="1" dirty="0">
                <a:solidFill>
                  <a:schemeClr val="lt2"/>
                </a:solidFill>
                <a:latin typeface="Rajdhani"/>
                <a:ea typeface="Rajdhani"/>
                <a:cs typeface="Rajdhani"/>
                <a:sym typeface="Rajdhani"/>
              </a:endParaRPr>
            </a:p>
          </p:txBody>
        </p:sp>
        <p:sp>
          <p:nvSpPr>
            <p:cNvPr id="682" name="Google Shape;682;p29"/>
            <p:cNvSpPr txBox="1"/>
            <p:nvPr/>
          </p:nvSpPr>
          <p:spPr>
            <a:xfrm>
              <a:off x="5135231" y="1482148"/>
              <a:ext cx="20181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Fira Sans Condensed"/>
                  <a:ea typeface="Fira Sans Condensed"/>
                  <a:cs typeface="Fira Sans Condensed"/>
                  <a:sym typeface="Fira Sans Condensed"/>
                </a:rPr>
                <a:t>Accuracy</a:t>
              </a:r>
              <a:endParaRPr b="1" dirty="0">
                <a:solidFill>
                  <a:schemeClr val="lt2"/>
                </a:solidFill>
                <a:latin typeface="Fira Sans Condensed"/>
                <a:ea typeface="Fira Sans Condensed"/>
                <a:cs typeface="Fira Sans Condensed"/>
                <a:sym typeface="Fira Sans Condensed"/>
              </a:endParaRPr>
            </a:p>
          </p:txBody>
        </p:sp>
        <p:sp>
          <p:nvSpPr>
            <p:cNvPr id="683" name="Google Shape;683;p29"/>
            <p:cNvSpPr/>
            <p:nvPr/>
          </p:nvSpPr>
          <p:spPr>
            <a:xfrm>
              <a:off x="7083846" y="1364213"/>
              <a:ext cx="713400" cy="7134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lt2"/>
                  </a:solidFill>
                  <a:latin typeface="Rajdhani"/>
                  <a:ea typeface="Rajdhani"/>
                  <a:cs typeface="Rajdhani"/>
                  <a:sym typeface="Rajdhani"/>
                </a:rPr>
                <a:t>01</a:t>
              </a:r>
              <a:endParaRPr sz="2400" b="1" dirty="0">
                <a:solidFill>
                  <a:schemeClr val="lt2"/>
                </a:solidFill>
                <a:latin typeface="Rajdhani"/>
                <a:ea typeface="Rajdhani"/>
                <a:cs typeface="Rajdhani"/>
                <a:sym typeface="Rajdhani"/>
              </a:endParaRPr>
            </a:p>
          </p:txBody>
        </p:sp>
      </p:grpSp>
      <p:grpSp>
        <p:nvGrpSpPr>
          <p:cNvPr id="684" name="Google Shape;684;p29"/>
          <p:cNvGrpSpPr/>
          <p:nvPr/>
        </p:nvGrpSpPr>
        <p:grpSpPr>
          <a:xfrm>
            <a:off x="1405113" y="2506976"/>
            <a:ext cx="7041570" cy="1064544"/>
            <a:chOff x="2137075" y="2593120"/>
            <a:chExt cx="6403061" cy="1064544"/>
          </a:xfrm>
        </p:grpSpPr>
        <p:sp>
          <p:nvSpPr>
            <p:cNvPr id="685" name="Google Shape;685;p29"/>
            <p:cNvSpPr/>
            <p:nvPr/>
          </p:nvSpPr>
          <p:spPr>
            <a:xfrm>
              <a:off x="2137075" y="2593120"/>
              <a:ext cx="3993787" cy="1064544"/>
            </a:xfrm>
            <a:prstGeom prst="hexagon">
              <a:avLst>
                <a:gd name="adj" fmla="val 34374"/>
                <a:gd name="vf" fmla="val 11547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Rajdhani"/>
                  <a:ea typeface="Rajdhani"/>
                  <a:cs typeface="Rajdhani"/>
                  <a:sym typeface="Rajdhani"/>
                </a:rPr>
                <a:t>It streamlines digit recognition processes, saving time and effort compared to manual entry or processing methods.</a:t>
              </a:r>
              <a:endParaRPr b="1" dirty="0">
                <a:solidFill>
                  <a:schemeClr val="lt2"/>
                </a:solidFill>
                <a:latin typeface="Rajdhani"/>
                <a:ea typeface="Rajdhani"/>
                <a:cs typeface="Rajdhani"/>
                <a:sym typeface="Rajdhani"/>
              </a:endParaRPr>
            </a:p>
          </p:txBody>
        </p:sp>
        <p:sp>
          <p:nvSpPr>
            <p:cNvPr id="686" name="Google Shape;686;p29"/>
            <p:cNvSpPr txBox="1"/>
            <p:nvPr/>
          </p:nvSpPr>
          <p:spPr>
            <a:xfrm>
              <a:off x="5746240" y="2853367"/>
              <a:ext cx="20181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Fira Sans Condensed"/>
                  <a:ea typeface="Fira Sans Condensed"/>
                  <a:cs typeface="Fira Sans Condensed"/>
                  <a:sym typeface="Fira Sans Condensed"/>
                </a:rPr>
                <a:t>Efficiency</a:t>
              </a:r>
              <a:endParaRPr b="1" dirty="0">
                <a:solidFill>
                  <a:schemeClr val="lt2"/>
                </a:solidFill>
                <a:latin typeface="Fira Sans Condensed"/>
                <a:ea typeface="Fira Sans Condensed"/>
                <a:cs typeface="Fira Sans Condensed"/>
                <a:sym typeface="Fira Sans Condensed"/>
              </a:endParaRPr>
            </a:p>
          </p:txBody>
        </p:sp>
        <p:sp>
          <p:nvSpPr>
            <p:cNvPr id="687" name="Google Shape;687;p29"/>
            <p:cNvSpPr/>
            <p:nvPr/>
          </p:nvSpPr>
          <p:spPr>
            <a:xfrm>
              <a:off x="7826736" y="2738917"/>
              <a:ext cx="713400" cy="7134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02</a:t>
              </a:r>
              <a:endParaRPr sz="2400" b="1">
                <a:solidFill>
                  <a:schemeClr val="lt2"/>
                </a:solidFill>
                <a:latin typeface="Rajdhani"/>
                <a:ea typeface="Rajdhani"/>
                <a:cs typeface="Rajdhani"/>
                <a:sym typeface="Rajdhani"/>
              </a:endParaRPr>
            </a:p>
          </p:txBody>
        </p:sp>
      </p:grpSp>
      <p:grpSp>
        <p:nvGrpSpPr>
          <p:cNvPr id="688" name="Google Shape;688;p29"/>
          <p:cNvGrpSpPr/>
          <p:nvPr/>
        </p:nvGrpSpPr>
        <p:grpSpPr>
          <a:xfrm>
            <a:off x="1458607" y="3859515"/>
            <a:ext cx="6988076" cy="981437"/>
            <a:chOff x="2137076" y="3534769"/>
            <a:chExt cx="6057358" cy="981437"/>
          </a:xfrm>
        </p:grpSpPr>
        <p:sp>
          <p:nvSpPr>
            <p:cNvPr id="689" name="Google Shape;689;p29"/>
            <p:cNvSpPr/>
            <p:nvPr/>
          </p:nvSpPr>
          <p:spPr>
            <a:xfrm>
              <a:off x="2137076" y="3534769"/>
              <a:ext cx="3736115" cy="981437"/>
            </a:xfrm>
            <a:prstGeom prst="hexagon">
              <a:avLst>
                <a:gd name="adj" fmla="val 34374"/>
                <a:gd name="vf" fmla="val 11547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Rajdhani"/>
                  <a:ea typeface="Rajdhani"/>
                  <a:cs typeface="Rajdhani"/>
                  <a:sym typeface="Rajdhani"/>
                </a:rPr>
                <a:t>By automating the recognition process, it reduces the need for manual intervention, improving workflow efficiency.</a:t>
              </a:r>
              <a:endParaRPr b="1" dirty="0">
                <a:solidFill>
                  <a:schemeClr val="lt2"/>
                </a:solidFill>
                <a:latin typeface="Rajdhani"/>
                <a:ea typeface="Rajdhani"/>
                <a:cs typeface="Rajdhani"/>
                <a:sym typeface="Rajdhani"/>
              </a:endParaRPr>
            </a:p>
          </p:txBody>
        </p:sp>
        <p:sp>
          <p:nvSpPr>
            <p:cNvPr id="690" name="Google Shape;690;p29"/>
            <p:cNvSpPr txBox="1"/>
            <p:nvPr/>
          </p:nvSpPr>
          <p:spPr>
            <a:xfrm>
              <a:off x="5484740" y="3802864"/>
              <a:ext cx="20181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2"/>
                  </a:solidFill>
                  <a:latin typeface="Fira Sans Condensed"/>
                  <a:ea typeface="Fira Sans Condensed"/>
                  <a:cs typeface="Fira Sans Condensed"/>
                  <a:sym typeface="Fira Sans Condensed"/>
                </a:rPr>
                <a:t>Automation</a:t>
              </a:r>
              <a:endParaRPr b="1" dirty="0">
                <a:solidFill>
                  <a:schemeClr val="lt2"/>
                </a:solidFill>
                <a:latin typeface="Fira Sans Condensed"/>
                <a:ea typeface="Fira Sans Condensed"/>
                <a:cs typeface="Fira Sans Condensed"/>
                <a:sym typeface="Fira Sans Condensed"/>
              </a:endParaRPr>
            </a:p>
          </p:txBody>
        </p:sp>
        <p:sp>
          <p:nvSpPr>
            <p:cNvPr id="691" name="Google Shape;691;p29"/>
            <p:cNvSpPr/>
            <p:nvPr/>
          </p:nvSpPr>
          <p:spPr>
            <a:xfrm>
              <a:off x="7481034" y="3668787"/>
              <a:ext cx="713400" cy="7134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03</a:t>
              </a:r>
              <a:endParaRPr sz="2400" b="1">
                <a:solidFill>
                  <a:schemeClr val="lt2"/>
                </a:solidFill>
                <a:latin typeface="Rajdhani"/>
                <a:ea typeface="Rajdhani"/>
                <a:cs typeface="Rajdhani"/>
                <a:sym typeface="Rajdhani"/>
              </a:endParaRPr>
            </a:p>
          </p:txBody>
        </p:sp>
      </p:grpSp>
      <p:sp>
        <p:nvSpPr>
          <p:cNvPr id="5" name="Arrow: Right 4">
            <a:extLst>
              <a:ext uri="{FF2B5EF4-FFF2-40B4-BE49-F238E27FC236}">
                <a16:creationId xmlns:a16="http://schemas.microsoft.com/office/drawing/2014/main" id="{41BD6409-6E73-DB06-B14B-357D4A1889B7}"/>
              </a:ext>
            </a:extLst>
          </p:cNvPr>
          <p:cNvSpPr/>
          <p:nvPr/>
        </p:nvSpPr>
        <p:spPr>
          <a:xfrm>
            <a:off x="5986130" y="1313659"/>
            <a:ext cx="1137684" cy="469503"/>
          </a:xfrm>
          <a:prstGeom prst="rightArrow">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FAA36E3F-A5A6-0672-05DC-3D263E272C7E}"/>
              </a:ext>
            </a:extLst>
          </p:cNvPr>
          <p:cNvSpPr/>
          <p:nvPr/>
        </p:nvSpPr>
        <p:spPr>
          <a:xfrm>
            <a:off x="5986130" y="2767223"/>
            <a:ext cx="1137684" cy="469503"/>
          </a:xfrm>
          <a:prstGeom prst="rightArrow">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3EB50B45-EA39-8E9C-E97D-FBC6F91BAB4E}"/>
              </a:ext>
            </a:extLst>
          </p:cNvPr>
          <p:cNvSpPr/>
          <p:nvPr/>
        </p:nvSpPr>
        <p:spPr>
          <a:xfrm>
            <a:off x="5986130" y="4135285"/>
            <a:ext cx="1137684" cy="469503"/>
          </a:xfrm>
          <a:prstGeom prst="rightArrow">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wipe/>
  </p:transition>
</p:sld>
</file>

<file path=ppt/theme/theme1.xml><?xml version="1.0" encoding="utf-8"?>
<a:theme xmlns:a="http://schemas.openxmlformats.org/drawingml/2006/main" name="AI Tech Agency Infographics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TotalTime>
  <Words>1162</Words>
  <Application>Microsoft Office PowerPoint</Application>
  <PresentationFormat>On-screen Show (16:9)</PresentationFormat>
  <Paragraphs>132</Paragraphs>
  <Slides>22</Slides>
  <Notes>20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Times New Roman</vt:lpstr>
      <vt:lpstr>Inter</vt:lpstr>
      <vt:lpstr>Anaheim</vt:lpstr>
      <vt:lpstr>Roboto Condensed Light</vt:lpstr>
      <vt:lpstr>Wingdings</vt:lpstr>
      <vt:lpstr>Fira Sans Condensed</vt:lpstr>
      <vt:lpstr>Sitka Banner</vt:lpstr>
      <vt:lpstr>Arial</vt:lpstr>
      <vt:lpstr>Rajdhani</vt:lpstr>
      <vt:lpstr>Fira Sans Condensed Light</vt:lpstr>
      <vt:lpstr>AI Tech Agency Infographics by Slidesgo</vt:lpstr>
      <vt:lpstr>HAND WRITTEN DIGIT RECOGINITION  WITH CNN</vt:lpstr>
      <vt:lpstr>PowerPoint Presentation</vt:lpstr>
      <vt:lpstr>AGENDA</vt:lpstr>
      <vt:lpstr>PROBLEM STATEMENT</vt:lpstr>
      <vt:lpstr>Convolutional Neural Network (Algorithm used) </vt:lpstr>
      <vt:lpstr>THREE LAYERS OF CNN </vt:lpstr>
      <vt:lpstr>PROJECT OVERVIEW</vt:lpstr>
      <vt:lpstr>WHO ARE END USERS ?</vt:lpstr>
      <vt:lpstr> SOLUTION AND ITS VALUE PROPOSITION</vt:lpstr>
      <vt:lpstr>YOUR SOLUTION AND ITS VALUE PROPOSITION   (CONTD)</vt:lpstr>
      <vt:lpstr>THE WOW IN MY SOLUTION</vt:lpstr>
      <vt:lpstr>MODELLING </vt:lpstr>
      <vt:lpstr>PowerPoint Presentation</vt:lpstr>
      <vt:lpstr>PowerPoint Presentation</vt:lpstr>
      <vt:lpstr>PowerPoint Presentation</vt:lpstr>
      <vt:lpstr>FLOW CHART </vt:lpstr>
      <vt:lpstr>CODE IMPLEMENTATION </vt:lpstr>
      <vt:lpstr>RESULTS </vt:lpstr>
      <vt:lpstr>RESULTS (CONTD)</vt:lpstr>
      <vt:lpstr>RESULTS (CONTD)</vt:lpstr>
      <vt:lpstr>SUMMARY OF RESULTS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 WRITTEN DIGIT RECOGINITION  WITH CNN</dc:title>
  <dc:creator>ELCOT</dc:creator>
  <cp:lastModifiedBy>Dayana Devi kuppan</cp:lastModifiedBy>
  <cp:revision>2</cp:revision>
  <dcterms:modified xsi:type="dcterms:W3CDTF">2024-04-04T00:23:11Z</dcterms:modified>
</cp:coreProperties>
</file>